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7620000" cx="10160000"/>
  <p:notesSz cx="7620000" cy="10160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23B2236-7EA5-4F91-B168-9DA71CF62E25}">
  <a:tblStyle styleId="{823B2236-7EA5-4F91-B168-9DA71CF62E25}"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762000" y="4826000"/>
            <a:ext cx="6096000" cy="4572000"/>
          </a:xfrm>
          <a:prstGeom prst="rect">
            <a:avLst/>
          </a:prstGeom>
          <a:noFill/>
          <a:ln>
            <a:noFill/>
          </a:ln>
        </p:spPr>
        <p:txBody>
          <a:bodyPr anchorCtr="0" anchor="t" bIns="91425" lIns="91425" rIns="91425" wrap="square" tIns="91425"/>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 name="Shape 19"/>
        <p:cNvGrpSpPr/>
        <p:nvPr/>
      </p:nvGrpSpPr>
      <p:grpSpPr>
        <a:xfrm>
          <a:off x="0" y="0"/>
          <a:ext cx="0" cy="0"/>
          <a:chOff x="0" y="0"/>
          <a:chExt cx="0" cy="0"/>
        </a:xfrm>
      </p:grpSpPr>
      <p:sp>
        <p:nvSpPr>
          <p:cNvPr id="20" name="Shape 20"/>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1" name="Shape 2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 name="Shape 26"/>
        <p:cNvGrpSpPr/>
        <p:nvPr/>
      </p:nvGrpSpPr>
      <p:grpSpPr>
        <a:xfrm>
          <a:off x="0" y="0"/>
          <a:ext cx="0" cy="0"/>
          <a:chOff x="0" y="0"/>
          <a:chExt cx="0" cy="0"/>
        </a:xfrm>
      </p:grpSpPr>
      <p:sp>
        <p:nvSpPr>
          <p:cNvPr id="27" name="Shape 27"/>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8" name="Shape 2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rtl="0">
              <a:spcBef>
                <a:spcPts val="0"/>
              </a:spcBef>
              <a:buNone/>
            </a:pPr>
            <a:r>
              <a:t/>
            </a: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70" name="Shape 170"/>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 name="Shape 35"/>
        <p:cNvGrpSpPr/>
        <p:nvPr/>
      </p:nvGrpSpPr>
      <p:grpSpPr>
        <a:xfrm>
          <a:off x="0" y="0"/>
          <a:ext cx="0" cy="0"/>
          <a:chOff x="0" y="0"/>
          <a:chExt cx="0" cy="0"/>
        </a:xfrm>
      </p:grpSpPr>
      <p:sp>
        <p:nvSpPr>
          <p:cNvPr id="36" name="Shape 36"/>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7" name="Shape 37"/>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 name="Shape 42"/>
        <p:cNvGrpSpPr/>
        <p:nvPr/>
      </p:nvGrpSpPr>
      <p:grpSpPr>
        <a:xfrm>
          <a:off x="0" y="0"/>
          <a:ext cx="0" cy="0"/>
          <a:chOff x="0" y="0"/>
          <a:chExt cx="0" cy="0"/>
        </a:xfrm>
      </p:grpSpPr>
      <p:sp>
        <p:nvSpPr>
          <p:cNvPr id="43" name="Shape 43"/>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44" name="Shape 44"/>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rPr lang="en-US" sz="1466"/>
              <a:t>Cushings can be caused by a benign pituitary tumor (most common), a tumor on the adrenal glands, or overuse of steroids (often used to treat allergies or autoimmune disease)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rPr lang="en-US"/>
              <a:t>All of her problems are associated with the endocrine system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355" name="Shape 35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 name="Shape 49"/>
        <p:cNvGrpSpPr/>
        <p:nvPr/>
      </p:nvGrpSpPr>
      <p:grpSpPr>
        <a:xfrm>
          <a:off x="0" y="0"/>
          <a:ext cx="0" cy="0"/>
          <a:chOff x="0" y="0"/>
          <a:chExt cx="0" cy="0"/>
        </a:xfrm>
      </p:grpSpPr>
      <p:sp>
        <p:nvSpPr>
          <p:cNvPr id="50" name="Shape 50"/>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51" name="Shape 5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rtl="0">
              <a:spcBef>
                <a:spcPts val="0"/>
              </a:spcBef>
              <a:buNone/>
            </a:pPr>
            <a:r>
              <a:t/>
            </a:r>
            <a:endParaRPr sz="1466"/>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Shape 388"/>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389" name="Shape 389"/>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404" name="Shape 404"/>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rtl="0">
              <a:spcBef>
                <a:spcPts val="0"/>
              </a:spcBef>
              <a:buNone/>
            </a:pPr>
            <a:r>
              <a:t/>
            </a:r>
            <a:endParaRPr sz="1466"/>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rPr lang="en-US"/>
              <a:t>Image represents fetal condition, androgens will cause the development of a penis and the testes to drop into the scrotal sac</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270250" y="762000"/>
            <a:ext cx="5080250" cy="3810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1270250" y="762000"/>
            <a:ext cx="5080200" cy="3810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762000" y="4826000"/>
            <a:ext cx="6096000" cy="45720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6"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7" name="Shape 7"/>
        <p:cNvGrpSpPr/>
        <p:nvPr/>
      </p:nvGrpSpPr>
      <p:grpSpPr>
        <a:xfrm>
          <a:off x="0" y="0"/>
          <a:ext cx="0" cy="0"/>
          <a:chOff x="0" y="0"/>
          <a:chExt cx="0" cy="0"/>
        </a:xfrm>
      </p:grpSpPr>
      <p:sp>
        <p:nvSpPr>
          <p:cNvPr id="8" name="Shape 8"/>
          <p:cNvSpPr txBox="1"/>
          <p:nvPr>
            <p:ph type="ctrTitle"/>
          </p:nvPr>
        </p:nvSpPr>
        <p:spPr>
          <a:xfrm>
            <a:off x="914400" y="3048000"/>
            <a:ext cx="8331200" cy="1219200"/>
          </a:xfrm>
          <a:prstGeom prst="rect">
            <a:avLst/>
          </a:prstGeom>
          <a:noFill/>
          <a:ln>
            <a:noFill/>
          </a:ln>
        </p:spPr>
        <p:txBody>
          <a:bodyPr anchorCtr="0" anchor="t" bIns="91425" lIns="91425" rIns="91425" wrap="square" tIns="91425"/>
          <a:lstStyle>
            <a:lvl1pPr lvl="0" algn="ctr">
              <a:spcBef>
                <a:spcPts val="0"/>
              </a:spcBef>
              <a:buSzPts val="4800"/>
              <a:buChar char="●"/>
              <a:defRPr sz="4800"/>
            </a:lvl1pPr>
            <a:lvl2pPr lvl="1" algn="ctr">
              <a:spcBef>
                <a:spcPts val="0"/>
              </a:spcBef>
              <a:buSzPts val="4800"/>
              <a:buChar char="○"/>
              <a:defRPr sz="4800"/>
            </a:lvl2pPr>
            <a:lvl3pPr lvl="2" algn="ctr">
              <a:spcBef>
                <a:spcPts val="0"/>
              </a:spcBef>
              <a:buSzPts val="4800"/>
              <a:buChar char="■"/>
              <a:defRPr sz="4800"/>
            </a:lvl3pPr>
            <a:lvl4pPr lvl="3" algn="ctr">
              <a:spcBef>
                <a:spcPts val="0"/>
              </a:spcBef>
              <a:buSzPts val="4800"/>
              <a:buChar char="●"/>
              <a:defRPr sz="4800"/>
            </a:lvl4pPr>
            <a:lvl5pPr lvl="4" algn="ctr">
              <a:spcBef>
                <a:spcPts val="0"/>
              </a:spcBef>
              <a:buSzPts val="4800"/>
              <a:buChar char="○"/>
              <a:defRPr sz="4800"/>
            </a:lvl5pPr>
            <a:lvl6pPr lvl="5" algn="ctr">
              <a:spcBef>
                <a:spcPts val="0"/>
              </a:spcBef>
              <a:buSzPts val="4800"/>
              <a:buChar char="■"/>
              <a:defRPr sz="4800"/>
            </a:lvl6pPr>
            <a:lvl7pPr lvl="6" algn="ctr">
              <a:spcBef>
                <a:spcPts val="0"/>
              </a:spcBef>
              <a:buSzPts val="4800"/>
              <a:buChar char="●"/>
              <a:defRPr sz="4800"/>
            </a:lvl7pPr>
            <a:lvl8pPr lvl="7" algn="ctr">
              <a:spcBef>
                <a:spcPts val="0"/>
              </a:spcBef>
              <a:buSzPts val="4800"/>
              <a:buChar char="○"/>
              <a:defRPr sz="4800"/>
            </a:lvl8pPr>
            <a:lvl9pPr lvl="8" algn="ctr">
              <a:spcBef>
                <a:spcPts val="0"/>
              </a:spcBef>
              <a:buSzPts val="4800"/>
              <a:buChar char="■"/>
              <a:defRPr sz="4800"/>
            </a:lvl9pPr>
          </a:lstStyle>
          <a:p/>
        </p:txBody>
      </p:sp>
      <p:sp>
        <p:nvSpPr>
          <p:cNvPr id="9" name="Shape 9"/>
          <p:cNvSpPr txBox="1"/>
          <p:nvPr>
            <p:ph idx="1" type="subTitle"/>
          </p:nvPr>
        </p:nvSpPr>
        <p:spPr>
          <a:xfrm>
            <a:off x="1828800" y="4572000"/>
            <a:ext cx="6502400" cy="914400"/>
          </a:xfrm>
          <a:prstGeom prst="rect">
            <a:avLst/>
          </a:prstGeom>
          <a:noFill/>
          <a:ln>
            <a:noFill/>
          </a:ln>
        </p:spPr>
        <p:txBody>
          <a:bodyPr anchorCtr="0" anchor="t" bIns="91425" lIns="91425" rIns="91425" wrap="square" tIns="91425"/>
          <a:lstStyle>
            <a:lvl1pPr lvl="0" algn="ctr">
              <a:spcBef>
                <a:spcPts val="0"/>
              </a:spcBef>
              <a:buSzPts val="3200"/>
              <a:buChar char="●"/>
              <a:defRPr sz="3200"/>
            </a:lvl1pPr>
            <a:lvl2pPr lvl="1" algn="ctr">
              <a:spcBef>
                <a:spcPts val="0"/>
              </a:spcBef>
              <a:buSzPts val="3200"/>
              <a:buChar char="○"/>
              <a:defRPr sz="3200"/>
            </a:lvl2pPr>
            <a:lvl3pPr lvl="2" algn="ctr">
              <a:spcBef>
                <a:spcPts val="0"/>
              </a:spcBef>
              <a:buSzPts val="3200"/>
              <a:buChar char="■"/>
              <a:defRPr sz="3200"/>
            </a:lvl3pPr>
            <a:lvl4pPr lvl="3" algn="ctr">
              <a:spcBef>
                <a:spcPts val="0"/>
              </a:spcBef>
              <a:buSzPts val="3200"/>
              <a:buChar char="●"/>
              <a:defRPr sz="3200"/>
            </a:lvl4pPr>
            <a:lvl5pPr lvl="4" algn="ctr">
              <a:spcBef>
                <a:spcPts val="0"/>
              </a:spcBef>
              <a:buSzPts val="3200"/>
              <a:buChar char="○"/>
              <a:defRPr sz="3200"/>
            </a:lvl5pPr>
            <a:lvl6pPr lvl="5" algn="ctr">
              <a:spcBef>
                <a:spcPts val="0"/>
              </a:spcBef>
              <a:buSzPts val="3200"/>
              <a:buChar char="■"/>
              <a:defRPr sz="3200"/>
            </a:lvl6pPr>
            <a:lvl7pPr lvl="6" algn="ctr">
              <a:spcBef>
                <a:spcPts val="0"/>
              </a:spcBef>
              <a:buSzPts val="3200"/>
              <a:buChar char="●"/>
              <a:defRPr sz="3200"/>
            </a:lvl7pPr>
            <a:lvl8pPr lvl="7" algn="ctr">
              <a:spcBef>
                <a:spcPts val="0"/>
              </a:spcBef>
              <a:buSzPts val="3200"/>
              <a:buChar char="○"/>
              <a:defRPr sz="3200"/>
            </a:lvl8pPr>
            <a:lvl9pPr lvl="8" algn="ctr">
              <a:spcBef>
                <a:spcPts val="0"/>
              </a:spcBef>
              <a:buSzPts val="3200"/>
              <a:buChar char="■"/>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0" name="Shape 10"/>
        <p:cNvGrpSpPr/>
        <p:nvPr/>
      </p:nvGrpSpPr>
      <p:grpSpPr>
        <a:xfrm>
          <a:off x="0" y="0"/>
          <a:ext cx="0" cy="0"/>
          <a:chOff x="0" y="0"/>
          <a:chExt cx="0" cy="0"/>
        </a:xfrm>
      </p:grpSpPr>
      <p:sp>
        <p:nvSpPr>
          <p:cNvPr id="11" name="Shape 11"/>
          <p:cNvSpPr txBox="1"/>
          <p:nvPr>
            <p:ph type="title"/>
          </p:nvPr>
        </p:nvSpPr>
        <p:spPr>
          <a:xfrm>
            <a:off x="304800" y="304800"/>
            <a:ext cx="9550400" cy="914400"/>
          </a:xfrm>
          <a:prstGeom prst="rect">
            <a:avLst/>
          </a:prstGeom>
          <a:noFill/>
          <a:ln>
            <a:noFill/>
          </a:ln>
        </p:spPr>
        <p:txBody>
          <a:bodyPr anchorCtr="0" anchor="t" bIns="91425" lIns="91425" rIns="91425" wrap="square" tIns="91425"/>
          <a:lstStyle>
            <a:lvl1pPr lvl="0">
              <a:spcBef>
                <a:spcPts val="0"/>
              </a:spcBef>
              <a:buSzPts val="4267"/>
              <a:buChar char="●"/>
              <a:defRPr sz="4266"/>
            </a:lvl1pPr>
            <a:lvl2pPr lvl="1">
              <a:spcBef>
                <a:spcPts val="0"/>
              </a:spcBef>
              <a:buSzPts val="4267"/>
              <a:buChar char="○"/>
              <a:defRPr sz="4266"/>
            </a:lvl2pPr>
            <a:lvl3pPr lvl="2">
              <a:spcBef>
                <a:spcPts val="0"/>
              </a:spcBef>
              <a:buSzPts val="4267"/>
              <a:buChar char="■"/>
              <a:defRPr sz="4266"/>
            </a:lvl3pPr>
            <a:lvl4pPr lvl="3">
              <a:spcBef>
                <a:spcPts val="0"/>
              </a:spcBef>
              <a:buSzPts val="4267"/>
              <a:buChar char="●"/>
              <a:defRPr sz="4266"/>
            </a:lvl4pPr>
            <a:lvl5pPr lvl="4">
              <a:spcBef>
                <a:spcPts val="0"/>
              </a:spcBef>
              <a:buSzPts val="4267"/>
              <a:buChar char="○"/>
              <a:defRPr sz="4266"/>
            </a:lvl5pPr>
            <a:lvl6pPr lvl="5">
              <a:spcBef>
                <a:spcPts val="0"/>
              </a:spcBef>
              <a:buSzPts val="4267"/>
              <a:buChar char="■"/>
              <a:defRPr sz="4266"/>
            </a:lvl6pPr>
            <a:lvl7pPr lvl="6">
              <a:spcBef>
                <a:spcPts val="0"/>
              </a:spcBef>
              <a:buSzPts val="4267"/>
              <a:buChar char="●"/>
              <a:defRPr sz="4266"/>
            </a:lvl7pPr>
            <a:lvl8pPr lvl="7">
              <a:spcBef>
                <a:spcPts val="0"/>
              </a:spcBef>
              <a:buSzPts val="4267"/>
              <a:buChar char="○"/>
              <a:defRPr sz="4266"/>
            </a:lvl8pPr>
            <a:lvl9pPr lvl="8">
              <a:spcBef>
                <a:spcPts val="0"/>
              </a:spcBef>
              <a:buSzPts val="4267"/>
              <a:buChar char="■"/>
              <a:defRPr sz="4266"/>
            </a:lvl9pPr>
          </a:lstStyle>
          <a:p/>
        </p:txBody>
      </p:sp>
      <p:sp>
        <p:nvSpPr>
          <p:cNvPr id="12" name="Shape 12"/>
          <p:cNvSpPr txBox="1"/>
          <p:nvPr>
            <p:ph idx="1" type="body"/>
          </p:nvPr>
        </p:nvSpPr>
        <p:spPr>
          <a:xfrm>
            <a:off x="304800" y="1828800"/>
            <a:ext cx="9550400" cy="5486400"/>
          </a:xfrm>
          <a:prstGeom prst="rect">
            <a:avLst/>
          </a:prstGeom>
          <a:noFill/>
          <a:ln>
            <a:noFill/>
          </a:ln>
        </p:spPr>
        <p:txBody>
          <a:bodyPr anchorCtr="0" anchor="t" bIns="91425" lIns="91425" rIns="91425" wrap="square" tIns="91425"/>
          <a:lstStyle>
            <a:lvl1pPr lvl="0">
              <a:spcBef>
                <a:spcPts val="0"/>
              </a:spcBef>
              <a:buSzPts val="2667"/>
              <a:buChar char="●"/>
              <a:defRPr sz="2666"/>
            </a:lvl1pPr>
            <a:lvl2pPr lvl="1">
              <a:spcBef>
                <a:spcPts val="0"/>
              </a:spcBef>
              <a:buSzPts val="2667"/>
              <a:buChar char="○"/>
              <a:defRPr sz="2666"/>
            </a:lvl2pPr>
            <a:lvl3pPr lvl="2">
              <a:spcBef>
                <a:spcPts val="0"/>
              </a:spcBef>
              <a:buSzPts val="2667"/>
              <a:buChar char="■"/>
              <a:defRPr sz="2666"/>
            </a:lvl3pPr>
            <a:lvl4pPr lvl="3">
              <a:spcBef>
                <a:spcPts val="0"/>
              </a:spcBef>
              <a:buSzPts val="2667"/>
              <a:buChar char="●"/>
              <a:defRPr sz="2666"/>
            </a:lvl4pPr>
            <a:lvl5pPr lvl="4">
              <a:spcBef>
                <a:spcPts val="0"/>
              </a:spcBef>
              <a:buSzPts val="2667"/>
              <a:buChar char="○"/>
              <a:defRPr sz="2666"/>
            </a:lvl5pPr>
            <a:lvl6pPr lvl="5">
              <a:spcBef>
                <a:spcPts val="0"/>
              </a:spcBef>
              <a:buSzPts val="2667"/>
              <a:buChar char="■"/>
              <a:defRPr sz="2666"/>
            </a:lvl6pPr>
            <a:lvl7pPr lvl="6">
              <a:spcBef>
                <a:spcPts val="0"/>
              </a:spcBef>
              <a:buSzPts val="2667"/>
              <a:buChar char="●"/>
              <a:defRPr sz="2666"/>
            </a:lvl7pPr>
            <a:lvl8pPr lvl="7">
              <a:spcBef>
                <a:spcPts val="0"/>
              </a:spcBef>
              <a:buSzPts val="2667"/>
              <a:buChar char="○"/>
              <a:defRPr sz="2666"/>
            </a:lvl8pPr>
            <a:lvl9pPr lvl="8">
              <a:spcBef>
                <a:spcPts val="0"/>
              </a:spcBef>
              <a:buSzPts val="2667"/>
              <a:buChar char="■"/>
              <a:defRPr sz="2666"/>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3" name="Shape 13"/>
        <p:cNvGrpSpPr/>
        <p:nvPr/>
      </p:nvGrpSpPr>
      <p:grpSpPr>
        <a:xfrm>
          <a:off x="0" y="0"/>
          <a:ext cx="0" cy="0"/>
          <a:chOff x="0" y="0"/>
          <a:chExt cx="0" cy="0"/>
        </a:xfrm>
      </p:grpSpPr>
      <p:sp>
        <p:nvSpPr>
          <p:cNvPr id="14" name="Shape 14"/>
          <p:cNvSpPr txBox="1"/>
          <p:nvPr>
            <p:ph type="title"/>
          </p:nvPr>
        </p:nvSpPr>
        <p:spPr>
          <a:xfrm>
            <a:off x="304800" y="304800"/>
            <a:ext cx="9550400" cy="914400"/>
          </a:xfrm>
          <a:prstGeom prst="rect">
            <a:avLst/>
          </a:prstGeom>
          <a:noFill/>
          <a:ln>
            <a:noFill/>
          </a:ln>
        </p:spPr>
        <p:txBody>
          <a:bodyPr anchorCtr="0" anchor="t" bIns="91425" lIns="91425" rIns="91425" wrap="square" tIns="91425"/>
          <a:lstStyle>
            <a:lvl1pPr lvl="0">
              <a:spcBef>
                <a:spcPts val="0"/>
              </a:spcBef>
              <a:buSzPts val="4267"/>
              <a:buChar char="●"/>
              <a:defRPr sz="4266"/>
            </a:lvl1pPr>
            <a:lvl2pPr lvl="1">
              <a:spcBef>
                <a:spcPts val="0"/>
              </a:spcBef>
              <a:buSzPts val="4267"/>
              <a:buChar char="○"/>
              <a:defRPr sz="4266"/>
            </a:lvl2pPr>
            <a:lvl3pPr lvl="2">
              <a:spcBef>
                <a:spcPts val="0"/>
              </a:spcBef>
              <a:buSzPts val="4267"/>
              <a:buChar char="■"/>
              <a:defRPr sz="4266"/>
            </a:lvl3pPr>
            <a:lvl4pPr lvl="3">
              <a:spcBef>
                <a:spcPts val="0"/>
              </a:spcBef>
              <a:buSzPts val="4267"/>
              <a:buChar char="●"/>
              <a:defRPr sz="4266"/>
            </a:lvl4pPr>
            <a:lvl5pPr lvl="4">
              <a:spcBef>
                <a:spcPts val="0"/>
              </a:spcBef>
              <a:buSzPts val="4267"/>
              <a:buChar char="○"/>
              <a:defRPr sz="4266"/>
            </a:lvl5pPr>
            <a:lvl6pPr lvl="5">
              <a:spcBef>
                <a:spcPts val="0"/>
              </a:spcBef>
              <a:buSzPts val="4267"/>
              <a:buChar char="■"/>
              <a:defRPr sz="4266"/>
            </a:lvl6pPr>
            <a:lvl7pPr lvl="6">
              <a:spcBef>
                <a:spcPts val="0"/>
              </a:spcBef>
              <a:buSzPts val="4267"/>
              <a:buChar char="●"/>
              <a:defRPr sz="4266"/>
            </a:lvl7pPr>
            <a:lvl8pPr lvl="7">
              <a:spcBef>
                <a:spcPts val="0"/>
              </a:spcBef>
              <a:buSzPts val="4267"/>
              <a:buChar char="○"/>
              <a:defRPr sz="4266"/>
            </a:lvl8pPr>
            <a:lvl9pPr lvl="8">
              <a:spcBef>
                <a:spcPts val="0"/>
              </a:spcBef>
              <a:buSzPts val="4267"/>
              <a:buChar char="■"/>
              <a:defRPr sz="4266"/>
            </a:lvl9pPr>
          </a:lstStyle>
          <a:p/>
        </p:txBody>
      </p:sp>
      <p:sp>
        <p:nvSpPr>
          <p:cNvPr id="15" name="Shape 15"/>
          <p:cNvSpPr txBox="1"/>
          <p:nvPr>
            <p:ph idx="1" type="body"/>
          </p:nvPr>
        </p:nvSpPr>
        <p:spPr>
          <a:xfrm>
            <a:off x="304800" y="1828800"/>
            <a:ext cx="4470400" cy="5486400"/>
          </a:xfrm>
          <a:prstGeom prst="rect">
            <a:avLst/>
          </a:prstGeom>
          <a:noFill/>
          <a:ln>
            <a:noFill/>
          </a:ln>
        </p:spPr>
        <p:txBody>
          <a:bodyPr anchorCtr="0" anchor="t" bIns="91425" lIns="91425" rIns="91425" wrap="square" tIns="91425"/>
          <a:lstStyle>
            <a:lvl1pPr lvl="0">
              <a:spcBef>
                <a:spcPts val="0"/>
              </a:spcBef>
              <a:buSzPts val="2667"/>
              <a:buChar char="●"/>
              <a:defRPr sz="2666"/>
            </a:lvl1pPr>
            <a:lvl2pPr lvl="1">
              <a:spcBef>
                <a:spcPts val="0"/>
              </a:spcBef>
              <a:buSzPts val="2667"/>
              <a:buChar char="○"/>
              <a:defRPr sz="2666"/>
            </a:lvl2pPr>
            <a:lvl3pPr lvl="2">
              <a:spcBef>
                <a:spcPts val="0"/>
              </a:spcBef>
              <a:buSzPts val="2667"/>
              <a:buChar char="■"/>
              <a:defRPr sz="2666"/>
            </a:lvl3pPr>
            <a:lvl4pPr lvl="3">
              <a:spcBef>
                <a:spcPts val="0"/>
              </a:spcBef>
              <a:buSzPts val="2667"/>
              <a:buChar char="●"/>
              <a:defRPr sz="2666"/>
            </a:lvl4pPr>
            <a:lvl5pPr lvl="4">
              <a:spcBef>
                <a:spcPts val="0"/>
              </a:spcBef>
              <a:buSzPts val="2667"/>
              <a:buChar char="○"/>
              <a:defRPr sz="2666"/>
            </a:lvl5pPr>
            <a:lvl6pPr lvl="5">
              <a:spcBef>
                <a:spcPts val="0"/>
              </a:spcBef>
              <a:buSzPts val="2667"/>
              <a:buChar char="■"/>
              <a:defRPr sz="2666"/>
            </a:lvl6pPr>
            <a:lvl7pPr lvl="6">
              <a:spcBef>
                <a:spcPts val="0"/>
              </a:spcBef>
              <a:buSzPts val="2667"/>
              <a:buChar char="●"/>
              <a:defRPr sz="2666"/>
            </a:lvl7pPr>
            <a:lvl8pPr lvl="7">
              <a:spcBef>
                <a:spcPts val="0"/>
              </a:spcBef>
              <a:buSzPts val="2667"/>
              <a:buChar char="○"/>
              <a:defRPr sz="2666"/>
            </a:lvl8pPr>
            <a:lvl9pPr lvl="8">
              <a:spcBef>
                <a:spcPts val="0"/>
              </a:spcBef>
              <a:buSzPts val="2667"/>
              <a:buChar char="■"/>
              <a:defRPr sz="2666"/>
            </a:lvl9pPr>
          </a:lstStyle>
          <a:p/>
        </p:txBody>
      </p:sp>
      <p:sp>
        <p:nvSpPr>
          <p:cNvPr id="16" name="Shape 16"/>
          <p:cNvSpPr txBox="1"/>
          <p:nvPr>
            <p:ph idx="2" type="body"/>
          </p:nvPr>
        </p:nvSpPr>
        <p:spPr>
          <a:xfrm>
            <a:off x="5384800" y="1828800"/>
            <a:ext cx="4470400" cy="5486400"/>
          </a:xfrm>
          <a:prstGeom prst="rect">
            <a:avLst/>
          </a:prstGeom>
          <a:noFill/>
          <a:ln>
            <a:noFill/>
          </a:ln>
        </p:spPr>
        <p:txBody>
          <a:bodyPr anchorCtr="0" anchor="t" bIns="91425" lIns="91425" rIns="91425" wrap="square" tIns="91425"/>
          <a:lstStyle>
            <a:lvl1pPr lvl="0">
              <a:spcBef>
                <a:spcPts val="0"/>
              </a:spcBef>
              <a:buSzPts val="2667"/>
              <a:buChar char="●"/>
              <a:defRPr sz="2666"/>
            </a:lvl1pPr>
            <a:lvl2pPr lvl="1">
              <a:spcBef>
                <a:spcPts val="0"/>
              </a:spcBef>
              <a:buSzPts val="2667"/>
              <a:buChar char="○"/>
              <a:defRPr sz="2666"/>
            </a:lvl2pPr>
            <a:lvl3pPr lvl="2">
              <a:spcBef>
                <a:spcPts val="0"/>
              </a:spcBef>
              <a:buSzPts val="2667"/>
              <a:buChar char="■"/>
              <a:defRPr sz="2666"/>
            </a:lvl3pPr>
            <a:lvl4pPr lvl="3">
              <a:spcBef>
                <a:spcPts val="0"/>
              </a:spcBef>
              <a:buSzPts val="2667"/>
              <a:buChar char="●"/>
              <a:defRPr sz="2666"/>
            </a:lvl4pPr>
            <a:lvl5pPr lvl="4">
              <a:spcBef>
                <a:spcPts val="0"/>
              </a:spcBef>
              <a:buSzPts val="2667"/>
              <a:buChar char="○"/>
              <a:defRPr sz="2666"/>
            </a:lvl5pPr>
            <a:lvl6pPr lvl="5">
              <a:spcBef>
                <a:spcPts val="0"/>
              </a:spcBef>
              <a:buSzPts val="2667"/>
              <a:buChar char="■"/>
              <a:defRPr sz="2666"/>
            </a:lvl6pPr>
            <a:lvl7pPr lvl="6">
              <a:spcBef>
                <a:spcPts val="0"/>
              </a:spcBef>
              <a:buSzPts val="2667"/>
              <a:buChar char="●"/>
              <a:defRPr sz="2666"/>
            </a:lvl7pPr>
            <a:lvl8pPr lvl="7">
              <a:spcBef>
                <a:spcPts val="0"/>
              </a:spcBef>
              <a:buSzPts val="2667"/>
              <a:buChar char="○"/>
              <a:defRPr sz="2666"/>
            </a:lvl8pPr>
            <a:lvl9pPr lvl="8">
              <a:spcBef>
                <a:spcPts val="0"/>
              </a:spcBef>
              <a:buSzPts val="2667"/>
              <a:buChar char="■"/>
              <a:defRPr sz="2666"/>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17" name="Shape 17"/>
        <p:cNvGrpSpPr/>
        <p:nvPr/>
      </p:nvGrpSpPr>
      <p:grpSpPr>
        <a:xfrm>
          <a:off x="0" y="0"/>
          <a:ext cx="0" cy="0"/>
          <a:chOff x="0" y="0"/>
          <a:chExt cx="0" cy="0"/>
        </a:xfrm>
      </p:grpSpPr>
      <p:sp>
        <p:nvSpPr>
          <p:cNvPr id="18" name="Shape 18"/>
          <p:cNvSpPr txBox="1"/>
          <p:nvPr>
            <p:ph idx="1" type="body"/>
          </p:nvPr>
        </p:nvSpPr>
        <p:spPr>
          <a:xfrm>
            <a:off x="304800" y="6705600"/>
            <a:ext cx="9550400" cy="609600"/>
          </a:xfrm>
          <a:prstGeom prst="rect">
            <a:avLst/>
          </a:prstGeom>
          <a:noFill/>
          <a:ln>
            <a:noFill/>
          </a:ln>
        </p:spPr>
        <p:txBody>
          <a:bodyPr anchorCtr="0" anchor="t" bIns="91425" lIns="91425" rIns="91425" wrap="square" tIns="91425"/>
          <a:lstStyle>
            <a:lvl1pPr lvl="0" algn="ctr">
              <a:spcBef>
                <a:spcPts val="0"/>
              </a:spcBef>
              <a:buSzPts val="3200"/>
              <a:buChar char="●"/>
              <a:defRPr sz="3200"/>
            </a:lvl1pPr>
            <a:lvl2pPr lvl="1" algn="ctr">
              <a:spcBef>
                <a:spcPts val="0"/>
              </a:spcBef>
              <a:buSzPts val="3200"/>
              <a:buChar char="○"/>
              <a:defRPr sz="3200"/>
            </a:lvl2pPr>
            <a:lvl3pPr lvl="2" algn="ctr">
              <a:spcBef>
                <a:spcPts val="0"/>
              </a:spcBef>
              <a:buSzPts val="3200"/>
              <a:buChar char="■"/>
              <a:defRPr sz="3200"/>
            </a:lvl3pPr>
            <a:lvl4pPr lvl="3" algn="ctr">
              <a:spcBef>
                <a:spcPts val="0"/>
              </a:spcBef>
              <a:buSzPts val="3200"/>
              <a:buChar char="●"/>
              <a:defRPr sz="3200"/>
            </a:lvl4pPr>
            <a:lvl5pPr lvl="4" algn="ctr">
              <a:spcBef>
                <a:spcPts val="0"/>
              </a:spcBef>
              <a:buSzPts val="3200"/>
              <a:buChar char="○"/>
              <a:defRPr sz="3200"/>
            </a:lvl5pPr>
            <a:lvl6pPr lvl="5" algn="ctr">
              <a:spcBef>
                <a:spcPts val="0"/>
              </a:spcBef>
              <a:buSzPts val="3200"/>
              <a:buChar char="■"/>
              <a:defRPr sz="3200"/>
            </a:lvl6pPr>
            <a:lvl7pPr lvl="6" algn="ctr">
              <a:spcBef>
                <a:spcPts val="0"/>
              </a:spcBef>
              <a:buSzPts val="3200"/>
              <a:buChar char="●"/>
              <a:defRPr sz="3200"/>
            </a:lvl7pPr>
            <a:lvl8pPr lvl="7" algn="ctr">
              <a:spcBef>
                <a:spcPts val="0"/>
              </a:spcBef>
              <a:buSzPts val="3200"/>
              <a:buChar char="○"/>
              <a:defRPr sz="3200"/>
            </a:lvl8pPr>
            <a:lvl9pPr lvl="8" algn="ctr">
              <a:spcBef>
                <a:spcPts val="0"/>
              </a:spcBef>
              <a:buSzPts val="3200"/>
              <a:buChar char="■"/>
              <a:defRPr sz="3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hyperlink" Target="http://www.banderasnews.com/0905/hb-risperdal.ht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hyperlink" Target="http://www.livescience.com/42198-what-is-oxytocin.html" TargetMode="External"/><Relationship Id="rId6"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hyperlink" Target="http://ed.ted.com/lessons/how-does-the-thyroid-manage-your-metabolism-emma-bryc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www.myfitnesspal.com/tools/bmr-calculato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37.jpg"/><Relationship Id="rId5" Type="http://schemas.openxmlformats.org/officeDocument/2006/relationships/image" Target="../media/image46.jpg"/><Relationship Id="rId6"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0.jp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www.health.ny.gov/statistics/cancer/registry/abouts/glossary.htm#radioactive" TargetMode="External"/><Relationship Id="rId4" Type="http://schemas.openxmlformats.org/officeDocument/2006/relationships/image" Target="../media/image45.jpg"/><Relationship Id="rId5"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0.png"/><Relationship Id="rId4" Type="http://schemas.openxmlformats.org/officeDocument/2006/relationships/hyperlink" Target="https://www.youtube.com/watch?v=zLaaIYtSXnk" TargetMode="External"/><Relationship Id="rId5" Type="http://schemas.openxmlformats.org/officeDocument/2006/relationships/hyperlink" Target="http://www.youtube.com/watch?v=zLaaIYtSXnk" TargetMode="External"/><Relationship Id="rId6" Type="http://schemas.openxmlformats.org/officeDocument/2006/relationships/image" Target="../media/image4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2.png"/><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2.jpg"/><Relationship Id="rId4" Type="http://schemas.openxmlformats.org/officeDocument/2006/relationships/image" Target="../media/image56.jpg"/><Relationship Id="rId5" Type="http://schemas.openxmlformats.org/officeDocument/2006/relationships/hyperlink" Target="https://www.vetdepot.com/article-images/cushings-disease.gi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8.jpg"/><Relationship Id="rId4" Type="http://schemas.openxmlformats.org/officeDocument/2006/relationships/image" Target="../media/image57.jpg"/><Relationship Id="rId5"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1.jp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0.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www.ncbi.nlm.nih.gov/pubmedhealth/n/pmh_adam/A003702/" TargetMode="External"/><Relationship Id="rId4" Type="http://schemas.openxmlformats.org/officeDocument/2006/relationships/image" Target="../media/image6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0.gif"/><Relationship Id="rId4" Type="http://schemas.openxmlformats.org/officeDocument/2006/relationships/image" Target="../media/image6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4.jpg"/><Relationship Id="rId4" Type="http://schemas.openxmlformats.org/officeDocument/2006/relationships/image" Target="../media/image82.jpg"/><Relationship Id="rId5" Type="http://schemas.openxmlformats.org/officeDocument/2006/relationships/image" Target="../media/image7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 name="Shape 22"/>
        <p:cNvGrpSpPr/>
        <p:nvPr/>
      </p:nvGrpSpPr>
      <p:grpSpPr>
        <a:xfrm>
          <a:off x="0" y="0"/>
          <a:ext cx="0" cy="0"/>
          <a:chOff x="0" y="0"/>
          <a:chExt cx="0" cy="0"/>
        </a:xfrm>
      </p:grpSpPr>
      <p:sp>
        <p:nvSpPr>
          <p:cNvPr id="23" name="Shape 23"/>
          <p:cNvSpPr txBox="1"/>
          <p:nvPr>
            <p:ph type="ctrTitle"/>
          </p:nvPr>
        </p:nvSpPr>
        <p:spPr>
          <a:xfrm>
            <a:off x="697725" y="224875"/>
            <a:ext cx="5901000" cy="899100"/>
          </a:xfrm>
          <a:prstGeom prst="rect">
            <a:avLst/>
          </a:prstGeom>
          <a:noFill/>
          <a:ln>
            <a:noFill/>
          </a:ln>
        </p:spPr>
        <p:txBody>
          <a:bodyPr anchorCtr="0" anchor="ctr" bIns="38100" lIns="38100" rIns="38100" wrap="square" tIns="38100">
            <a:noAutofit/>
          </a:bodyPr>
          <a:lstStyle/>
          <a:p>
            <a:pPr indent="0" lvl="0" marL="0" marR="0" rtl="0">
              <a:lnSpc>
                <a:spcPct val="119886"/>
              </a:lnSpc>
              <a:spcBef>
                <a:spcPts val="0"/>
              </a:spcBef>
              <a:spcAft>
                <a:spcPts val="0"/>
              </a:spcAft>
              <a:buNone/>
            </a:pPr>
            <a:r>
              <a:rPr lang="en-US" sz="4000">
                <a:solidFill>
                  <a:srgbClr val="000000"/>
                </a:solidFill>
                <a:latin typeface="Arial"/>
                <a:ea typeface="Arial"/>
                <a:cs typeface="Arial"/>
                <a:sym typeface="Arial"/>
              </a:rPr>
              <a:t>The Endocrine System</a:t>
            </a:r>
          </a:p>
        </p:txBody>
      </p:sp>
      <p:pic>
        <p:nvPicPr>
          <p:cNvPr id="24" name="Shape 24"/>
          <p:cNvPicPr preferRelativeResize="0"/>
          <p:nvPr/>
        </p:nvPicPr>
        <p:blipFill>
          <a:blip r:embed="rId3">
            <a:alphaModFix/>
          </a:blip>
          <a:stretch>
            <a:fillRect/>
          </a:stretch>
        </p:blipFill>
        <p:spPr>
          <a:xfrm>
            <a:off x="1588836" y="1220850"/>
            <a:ext cx="5901025" cy="4160625"/>
          </a:xfrm>
          <a:prstGeom prst="rect">
            <a:avLst/>
          </a:prstGeom>
          <a:noFill/>
          <a:ln>
            <a:noFill/>
          </a:ln>
        </p:spPr>
      </p:pic>
      <p:sp>
        <p:nvSpPr>
          <p:cNvPr id="25" name="Shape 25"/>
          <p:cNvSpPr txBox="1"/>
          <p:nvPr/>
        </p:nvSpPr>
        <p:spPr>
          <a:xfrm>
            <a:off x="500250" y="5478350"/>
            <a:ext cx="8716500" cy="1916700"/>
          </a:xfrm>
          <a:prstGeom prst="rect">
            <a:avLst/>
          </a:prstGeom>
          <a:noFill/>
          <a:ln>
            <a:noFill/>
          </a:ln>
        </p:spPr>
        <p:txBody>
          <a:bodyPr anchorCtr="0" anchor="t" bIns="91425" lIns="91425" rIns="91425" wrap="square" tIns="91425">
            <a:noAutofit/>
          </a:bodyPr>
          <a:lstStyle/>
          <a:p>
            <a:pPr indent="0" lvl="0" marL="0">
              <a:spcBef>
                <a:spcPts val="0"/>
              </a:spcBef>
              <a:buNone/>
            </a:pPr>
            <a:r>
              <a:rPr lang="en-US" sz="1600"/>
              <a:t>Objectives: </a:t>
            </a:r>
          </a:p>
          <a:p>
            <a:pPr indent="-330200" lvl="0" marL="457200" rtl="0">
              <a:lnSpc>
                <a:spcPct val="115000"/>
              </a:lnSpc>
              <a:spcBef>
                <a:spcPts val="0"/>
              </a:spcBef>
              <a:spcAft>
                <a:spcPts val="800"/>
              </a:spcAft>
              <a:buClr>
                <a:srgbClr val="333333"/>
              </a:buClr>
              <a:buSzPts val="1600"/>
              <a:buChar char="●"/>
            </a:pPr>
            <a:r>
              <a:rPr lang="en-US" sz="1600">
                <a:solidFill>
                  <a:srgbClr val="333333"/>
                </a:solidFill>
              </a:rPr>
              <a:t>Identify the contributions of the endocrine system to </a:t>
            </a:r>
            <a:r>
              <a:rPr b="1" lang="en-US" sz="1600">
                <a:solidFill>
                  <a:srgbClr val="333333"/>
                </a:solidFill>
              </a:rPr>
              <a:t>homeostasis</a:t>
            </a:r>
          </a:p>
          <a:p>
            <a:pPr indent="-330200" lvl="0" marL="457200" rtl="0">
              <a:lnSpc>
                <a:spcPct val="115000"/>
              </a:lnSpc>
              <a:spcBef>
                <a:spcPts val="0"/>
              </a:spcBef>
              <a:spcAft>
                <a:spcPts val="800"/>
              </a:spcAft>
              <a:buClr>
                <a:srgbClr val="333333"/>
              </a:buClr>
              <a:buSzPts val="1600"/>
              <a:buChar char="●"/>
            </a:pPr>
            <a:r>
              <a:rPr lang="en-US" sz="1600">
                <a:solidFill>
                  <a:srgbClr val="333333"/>
                </a:solidFill>
              </a:rPr>
              <a:t>Discuss the chemical composition of hormones and the mechanisms of hormone action</a:t>
            </a:r>
          </a:p>
          <a:p>
            <a:pPr indent="-330200" lvl="0" marL="457200" rtl="0">
              <a:lnSpc>
                <a:spcPct val="115000"/>
              </a:lnSpc>
              <a:spcBef>
                <a:spcPts val="0"/>
              </a:spcBef>
              <a:spcAft>
                <a:spcPts val="800"/>
              </a:spcAft>
              <a:buClr>
                <a:srgbClr val="333333"/>
              </a:buClr>
              <a:buSzPts val="1600"/>
              <a:buChar char="●"/>
            </a:pPr>
            <a:r>
              <a:rPr lang="en-US" sz="1600">
                <a:solidFill>
                  <a:srgbClr val="333333"/>
                </a:solidFill>
              </a:rPr>
              <a:t>Summarize the site of production, regulation, and effects of the hormones of the pituitary, thyroid, parathyroid, adrenal, and pineal glands</a:t>
            </a:r>
          </a:p>
          <a:p>
            <a:pPr indent="-330200" lvl="0" marL="457200" rtl="0">
              <a:lnSpc>
                <a:spcPct val="115000"/>
              </a:lnSpc>
              <a:spcBef>
                <a:spcPts val="0"/>
              </a:spcBef>
              <a:spcAft>
                <a:spcPts val="800"/>
              </a:spcAft>
              <a:buClr>
                <a:srgbClr val="333333"/>
              </a:buClr>
              <a:buSzPts val="1600"/>
              <a:buChar char="●"/>
            </a:pPr>
            <a:r>
              <a:rPr lang="en-US" sz="1600">
                <a:solidFill>
                  <a:srgbClr val="333333"/>
                </a:solidFill>
              </a:rPr>
              <a:t>Discuss several common diseases associated with endocrine system dysfunction</a:t>
            </a:r>
          </a:p>
          <a:p>
            <a:pPr indent="0" lvl="0" marL="0" rtl="0">
              <a:lnSpc>
                <a:spcPct val="115000"/>
              </a:lnSpc>
              <a:spcBef>
                <a:spcPts val="0"/>
              </a:spcBef>
              <a:spcAft>
                <a:spcPts val="800"/>
              </a:spcAft>
              <a:buNone/>
            </a:pPr>
            <a:r>
              <a:t/>
            </a:r>
            <a:endParaRPr sz="1050">
              <a:solidFill>
                <a:srgbClr val="333333"/>
              </a:solidFill>
            </a:endParaRPr>
          </a:p>
          <a:p>
            <a:pPr indent="0" lvl="0" mar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title"/>
          </p:nvPr>
        </p:nvSpPr>
        <p:spPr>
          <a:xfrm>
            <a:off x="610300" y="356300"/>
            <a:ext cx="9015575" cy="854869"/>
          </a:xfrm>
          <a:prstGeom prst="rect">
            <a:avLst/>
          </a:prstGeom>
          <a:noFill/>
          <a:ln>
            <a:noFill/>
          </a:ln>
        </p:spPr>
        <p:txBody>
          <a:bodyPr anchorCtr="0" anchor="ctr" bIns="38100" lIns="38100" rIns="38100" wrap="square" tIns="38100">
            <a:noAutofit/>
          </a:bodyPr>
          <a:lstStyle/>
          <a:p>
            <a:pPr indent="0" lvl="0" marL="0" marR="0" algn="ctr">
              <a:lnSpc>
                <a:spcPct val="120000"/>
              </a:lnSpc>
              <a:spcBef>
                <a:spcPts val="0"/>
              </a:spcBef>
              <a:spcAft>
                <a:spcPts val="0"/>
              </a:spcAft>
              <a:buNone/>
            </a:pPr>
            <a:r>
              <a:rPr lang="en-US" sz="4444"/>
              <a:t>11.5  </a:t>
            </a:r>
            <a:r>
              <a:rPr lang="en-US" sz="4444">
                <a:solidFill>
                  <a:srgbClr val="000000"/>
                </a:solidFill>
                <a:latin typeface="Arial"/>
                <a:ea typeface="Arial"/>
                <a:cs typeface="Arial"/>
                <a:sym typeface="Arial"/>
              </a:rPr>
              <a:t>Pituitary Gland</a:t>
            </a:r>
          </a:p>
        </p:txBody>
      </p:sp>
      <p:pic>
        <p:nvPicPr>
          <p:cNvPr id="88" name="Shape 88"/>
          <p:cNvPicPr preferRelativeResize="0"/>
          <p:nvPr/>
        </p:nvPicPr>
        <p:blipFill>
          <a:blip r:embed="rId3">
            <a:alphaModFix/>
          </a:blip>
          <a:stretch>
            <a:fillRect/>
          </a:stretch>
        </p:blipFill>
        <p:spPr>
          <a:xfrm>
            <a:off x="931325" y="1185325"/>
            <a:ext cx="8043325" cy="6032475"/>
          </a:xfrm>
          <a:prstGeom prst="rect">
            <a:avLst/>
          </a:prstGeom>
          <a:noFill/>
          <a:ln>
            <a:noFill/>
          </a:ln>
        </p:spPr>
      </p:pic>
      <p:pic>
        <p:nvPicPr>
          <p:cNvPr id="89" name="Shape 89"/>
          <p:cNvPicPr preferRelativeResize="0"/>
          <p:nvPr/>
        </p:nvPicPr>
        <p:blipFill>
          <a:blip r:embed="rId4">
            <a:alphaModFix/>
          </a:blip>
          <a:stretch>
            <a:fillRect/>
          </a:stretch>
        </p:blipFill>
        <p:spPr>
          <a:xfrm>
            <a:off x="6424075" y="5143500"/>
            <a:ext cx="1714500" cy="391575"/>
          </a:xfrm>
          <a:prstGeom prst="rect">
            <a:avLst/>
          </a:prstGeom>
          <a:noFill/>
          <a:ln>
            <a:noFill/>
          </a:ln>
        </p:spPr>
      </p:pic>
      <p:pic>
        <p:nvPicPr>
          <p:cNvPr id="90" name="Shape 90"/>
          <p:cNvPicPr preferRelativeResize="0"/>
          <p:nvPr/>
        </p:nvPicPr>
        <p:blipFill>
          <a:blip r:embed="rId5">
            <a:alphaModFix/>
          </a:blip>
          <a:stretch>
            <a:fillRect/>
          </a:stretch>
        </p:blipFill>
        <p:spPr>
          <a:xfrm>
            <a:off x="1100650" y="1354650"/>
            <a:ext cx="2455325" cy="719650"/>
          </a:xfrm>
          <a:prstGeom prst="rect">
            <a:avLst/>
          </a:prstGeom>
          <a:noFill/>
          <a:ln>
            <a:noFill/>
          </a:ln>
        </p:spPr>
      </p:pic>
      <p:sp>
        <p:nvSpPr>
          <p:cNvPr id="91" name="Shape 91"/>
          <p:cNvSpPr txBox="1"/>
          <p:nvPr/>
        </p:nvSpPr>
        <p:spPr>
          <a:xfrm>
            <a:off x="1202950" y="1405800"/>
            <a:ext cx="2326900" cy="691775"/>
          </a:xfrm>
          <a:prstGeom prst="rect">
            <a:avLst/>
          </a:prstGeom>
          <a:noFill/>
          <a:ln>
            <a:noFill/>
          </a:ln>
        </p:spPr>
        <p:txBody>
          <a:bodyPr anchorCtr="0" anchor="t" bIns="38100" lIns="38100" rIns="38100" wrap="square" tIns="38100">
            <a:noAutofit/>
          </a:bodyPr>
          <a:lstStyle/>
          <a:p>
            <a:pPr indent="0" lvl="0" marL="0" marR="0" algn="l">
              <a:lnSpc>
                <a:spcPct val="120138"/>
              </a:lnSpc>
              <a:spcBef>
                <a:spcPts val="0"/>
              </a:spcBef>
              <a:spcAft>
                <a:spcPts val="0"/>
              </a:spcAft>
              <a:buNone/>
            </a:pPr>
            <a:r>
              <a:rPr lang="en-US" sz="2000">
                <a:solidFill>
                  <a:srgbClr val="000000"/>
                </a:solidFill>
                <a:latin typeface="Arial"/>
                <a:ea typeface="Arial"/>
                <a:cs typeface="Arial"/>
                <a:sym typeface="Arial"/>
              </a:rPr>
              <a:t>22 = Thalamus</a:t>
            </a:r>
          </a:p>
          <a:p>
            <a:pPr indent="0" lvl="0" marL="0" marR="0" algn="l">
              <a:lnSpc>
                <a:spcPct val="120138"/>
              </a:lnSpc>
              <a:spcBef>
                <a:spcPts val="0"/>
              </a:spcBef>
              <a:spcAft>
                <a:spcPts val="0"/>
              </a:spcAft>
              <a:buNone/>
            </a:pPr>
            <a:r>
              <a:rPr lang="en-US" sz="2000">
                <a:solidFill>
                  <a:srgbClr val="000000"/>
                </a:solidFill>
                <a:latin typeface="Arial"/>
                <a:ea typeface="Arial"/>
                <a:cs typeface="Arial"/>
                <a:sym typeface="Arial"/>
              </a:rPr>
              <a:t>24 = Hypothalamus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txBox="1"/>
          <p:nvPr>
            <p:ph type="title"/>
          </p:nvPr>
        </p:nvSpPr>
        <p:spPr>
          <a:xfrm>
            <a:off x="440950" y="305150"/>
            <a:ext cx="5036250" cy="1023400"/>
          </a:xfrm>
          <a:prstGeom prst="rect">
            <a:avLst/>
          </a:prstGeom>
          <a:noFill/>
          <a:ln>
            <a:noFill/>
          </a:ln>
        </p:spPr>
        <p:txBody>
          <a:bodyPr anchorCtr="0" anchor="ctr" bIns="38100" lIns="38100" rIns="38100" wrap="square" tIns="38100">
            <a:noAutofit/>
          </a:bodyPr>
          <a:lstStyle/>
          <a:p>
            <a:pPr indent="0" lvl="0" marL="0" marR="0" algn="ctr">
              <a:lnSpc>
                <a:spcPct val="119886"/>
              </a:lnSpc>
              <a:spcBef>
                <a:spcPts val="0"/>
              </a:spcBef>
              <a:spcAft>
                <a:spcPts val="0"/>
              </a:spcAft>
              <a:buNone/>
            </a:pPr>
            <a:r>
              <a:rPr lang="en-US" sz="4888">
                <a:solidFill>
                  <a:srgbClr val="000000"/>
                </a:solidFill>
                <a:latin typeface="Arial"/>
                <a:ea typeface="Arial"/>
                <a:cs typeface="Arial"/>
                <a:sym typeface="Arial"/>
              </a:rPr>
              <a:t>Hormone Control</a:t>
            </a:r>
          </a:p>
        </p:txBody>
      </p:sp>
      <p:pic>
        <p:nvPicPr>
          <p:cNvPr id="97" name="Shape 97"/>
          <p:cNvPicPr preferRelativeResize="0"/>
          <p:nvPr/>
        </p:nvPicPr>
        <p:blipFill>
          <a:blip r:embed="rId3">
            <a:alphaModFix/>
          </a:blip>
          <a:stretch>
            <a:fillRect/>
          </a:stretch>
        </p:blipFill>
        <p:spPr>
          <a:xfrm>
            <a:off x="6011325" y="253975"/>
            <a:ext cx="3735900" cy="7154325"/>
          </a:xfrm>
          <a:prstGeom prst="rect">
            <a:avLst/>
          </a:prstGeom>
          <a:noFill/>
          <a:ln>
            <a:noFill/>
          </a:ln>
        </p:spPr>
      </p:pic>
      <p:sp>
        <p:nvSpPr>
          <p:cNvPr id="98" name="Shape 98"/>
          <p:cNvSpPr txBox="1"/>
          <p:nvPr/>
        </p:nvSpPr>
        <p:spPr>
          <a:xfrm>
            <a:off x="440950" y="1725100"/>
            <a:ext cx="5331300" cy="5578500"/>
          </a:xfrm>
          <a:prstGeom prst="rect">
            <a:avLst/>
          </a:prstGeom>
          <a:noFill/>
          <a:ln>
            <a:noFill/>
          </a:ln>
        </p:spPr>
        <p:txBody>
          <a:bodyPr anchorCtr="0" anchor="t" bIns="38100" lIns="38100" rIns="38100" wrap="square" tIns="38100">
            <a:noAutofit/>
          </a:bodyPr>
          <a:lstStyle/>
          <a:p>
            <a:pPr indent="0" lvl="0" marL="0" marR="0" rtl="0" algn="l">
              <a:lnSpc>
                <a:spcPct val="120192"/>
              </a:lnSpc>
              <a:spcBef>
                <a:spcPts val="0"/>
              </a:spcBef>
              <a:spcAft>
                <a:spcPts val="0"/>
              </a:spcAft>
              <a:buNone/>
            </a:pPr>
            <a:r>
              <a:rPr lang="en-US" sz="3600">
                <a:solidFill>
                  <a:srgbClr val="000000"/>
                </a:solidFill>
                <a:latin typeface="Arial"/>
                <a:ea typeface="Arial"/>
                <a:cs typeface="Arial"/>
                <a:sym typeface="Arial"/>
              </a:rPr>
              <a:t>The pituitary is often called the “master gland”</a:t>
            </a:r>
          </a:p>
          <a:p>
            <a:pPr indent="0" lvl="0" marL="0" marR="0" rtl="0" algn="l">
              <a:lnSpc>
                <a:spcPct val="120192"/>
              </a:lnSpc>
              <a:spcBef>
                <a:spcPts val="0"/>
              </a:spcBef>
              <a:spcAft>
                <a:spcPts val="0"/>
              </a:spcAft>
              <a:buNone/>
            </a:pPr>
            <a:r>
              <a:rPr lang="en-US" sz="3600"/>
              <a:t> because it controls all of the other glands. </a:t>
            </a:r>
          </a:p>
          <a:p>
            <a:pPr indent="0" lvl="0" marL="0" marR="0" rtl="0" algn="l">
              <a:lnSpc>
                <a:spcPct val="120192"/>
              </a:lnSpc>
              <a:spcBef>
                <a:spcPts val="0"/>
              </a:spcBef>
              <a:spcAft>
                <a:spcPts val="0"/>
              </a:spcAft>
              <a:buNone/>
            </a:pPr>
            <a:r>
              <a:t/>
            </a:r>
            <a:endParaRPr sz="3600">
              <a:solidFill>
                <a:srgbClr val="000000"/>
              </a:solidFill>
              <a:latin typeface="Arial"/>
              <a:ea typeface="Arial"/>
              <a:cs typeface="Arial"/>
              <a:sym typeface="Arial"/>
            </a:endParaRPr>
          </a:p>
          <a:p>
            <a:pPr indent="0" lvl="0" marL="0" marR="0" rtl="0" algn="l">
              <a:lnSpc>
                <a:spcPct val="120192"/>
              </a:lnSpc>
              <a:spcBef>
                <a:spcPts val="0"/>
              </a:spcBef>
              <a:spcAft>
                <a:spcPts val="0"/>
              </a:spcAft>
              <a:buNone/>
            </a:pPr>
            <a:r>
              <a:rPr lang="en-US" sz="3600">
                <a:solidFill>
                  <a:srgbClr val="000000"/>
                </a:solidFill>
                <a:latin typeface="Arial"/>
                <a:ea typeface="Arial"/>
                <a:cs typeface="Arial"/>
                <a:sym typeface="Arial"/>
              </a:rPr>
              <a:t>Its actions are controlled by the hypothalamus in the brain.</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243500" y="54825"/>
            <a:ext cx="9015600" cy="990000"/>
          </a:xfrm>
          <a:prstGeom prst="rect">
            <a:avLst/>
          </a:prstGeom>
          <a:noFill/>
          <a:ln>
            <a:noFill/>
          </a:ln>
        </p:spPr>
        <p:txBody>
          <a:bodyPr anchorCtr="0" anchor="ctr" bIns="38100" lIns="38100" rIns="38100" wrap="square" tIns="38100">
            <a:noAutofit/>
          </a:bodyPr>
          <a:lstStyle/>
          <a:p>
            <a:pPr indent="0" lvl="0" marL="0" marR="0">
              <a:lnSpc>
                <a:spcPct val="119886"/>
              </a:lnSpc>
              <a:spcBef>
                <a:spcPts val="0"/>
              </a:spcBef>
              <a:spcAft>
                <a:spcPts val="0"/>
              </a:spcAft>
              <a:buNone/>
            </a:pPr>
            <a:r>
              <a:rPr lang="en-US" sz="4000">
                <a:solidFill>
                  <a:srgbClr val="000000"/>
                </a:solidFill>
                <a:latin typeface="Arial"/>
                <a:ea typeface="Arial"/>
                <a:cs typeface="Arial"/>
                <a:sym typeface="Arial"/>
              </a:rPr>
              <a:t>Anterior Pituitary Hormones</a:t>
            </a:r>
          </a:p>
        </p:txBody>
      </p:sp>
      <p:sp>
        <p:nvSpPr>
          <p:cNvPr id="104" name="Shape 104"/>
          <p:cNvSpPr txBox="1"/>
          <p:nvPr/>
        </p:nvSpPr>
        <p:spPr>
          <a:xfrm>
            <a:off x="309825" y="985150"/>
            <a:ext cx="9377400" cy="2127900"/>
          </a:xfrm>
          <a:prstGeom prst="rect">
            <a:avLst/>
          </a:prstGeom>
          <a:noFill/>
          <a:ln>
            <a:noFill/>
          </a:ln>
        </p:spPr>
        <p:txBody>
          <a:bodyPr anchorCtr="0" anchor="t" bIns="38100" lIns="38100" rIns="38100" wrap="square" tIns="38100">
            <a:noAutofit/>
          </a:bodyPr>
          <a:lstStyle/>
          <a:p>
            <a:pPr indent="0" lvl="0" marL="0" marR="0" rtl="0" algn="l">
              <a:lnSpc>
                <a:spcPct val="107812"/>
              </a:lnSpc>
              <a:spcBef>
                <a:spcPts val="0"/>
              </a:spcBef>
              <a:spcAft>
                <a:spcPts val="0"/>
              </a:spcAft>
              <a:buNone/>
            </a:pPr>
            <a:r>
              <a:rPr b="1" lang="en-US" sz="3200">
                <a:solidFill>
                  <a:srgbClr val="000000"/>
                </a:solidFill>
                <a:latin typeface="Arial"/>
                <a:ea typeface="Arial"/>
                <a:cs typeface="Arial"/>
                <a:sym typeface="Arial"/>
              </a:rPr>
              <a:t>Prolactin or PRL</a:t>
            </a:r>
            <a:r>
              <a:rPr lang="en-US" sz="3200">
                <a:solidFill>
                  <a:srgbClr val="000000"/>
                </a:solidFill>
                <a:latin typeface="Arial"/>
                <a:ea typeface="Arial"/>
                <a:cs typeface="Arial"/>
                <a:sym typeface="Arial"/>
              </a:rPr>
              <a:t> - PRL stimulates </a:t>
            </a:r>
            <a:r>
              <a:rPr lang="en-US" sz="3200" u="sng">
                <a:solidFill>
                  <a:srgbClr val="000000"/>
                </a:solidFill>
                <a:latin typeface="Arial"/>
                <a:ea typeface="Arial"/>
                <a:cs typeface="Arial"/>
                <a:sym typeface="Arial"/>
              </a:rPr>
              <a:t>milk production </a:t>
            </a:r>
            <a:r>
              <a:rPr lang="en-US" sz="3200">
                <a:solidFill>
                  <a:srgbClr val="000000"/>
                </a:solidFill>
                <a:latin typeface="Arial"/>
                <a:ea typeface="Arial"/>
                <a:cs typeface="Arial"/>
                <a:sym typeface="Arial"/>
              </a:rPr>
              <a:t>from a woman's breasts after childbirth and can affect </a:t>
            </a:r>
            <a:r>
              <a:rPr lang="en-US" sz="3200" u="sng">
                <a:solidFill>
                  <a:srgbClr val="000000"/>
                </a:solidFill>
                <a:latin typeface="Arial"/>
                <a:ea typeface="Arial"/>
                <a:cs typeface="Arial"/>
                <a:sym typeface="Arial"/>
              </a:rPr>
              <a:t>sex hormone levels</a:t>
            </a:r>
            <a:r>
              <a:rPr lang="en-US" sz="3200">
                <a:solidFill>
                  <a:srgbClr val="000000"/>
                </a:solidFill>
                <a:latin typeface="Arial"/>
                <a:ea typeface="Arial"/>
                <a:cs typeface="Arial"/>
                <a:sym typeface="Arial"/>
              </a:rPr>
              <a:t> from the ovaries in women and the testes in men.</a:t>
            </a:r>
          </a:p>
          <a:p>
            <a:pPr indent="0" lvl="0" marL="0" marR="0" rtl="0" algn="l">
              <a:lnSpc>
                <a:spcPct val="107812"/>
              </a:lnSpc>
              <a:spcBef>
                <a:spcPts val="635"/>
              </a:spcBef>
              <a:spcAft>
                <a:spcPts val="0"/>
              </a:spcAft>
              <a:buNone/>
            </a:pPr>
            <a:r>
              <a:t/>
            </a:r>
            <a:endParaRPr sz="3555">
              <a:solidFill>
                <a:srgbClr val="000000"/>
              </a:solidFill>
              <a:latin typeface="Arial"/>
              <a:ea typeface="Arial"/>
              <a:cs typeface="Arial"/>
              <a:sym typeface="Arial"/>
            </a:endParaRPr>
          </a:p>
        </p:txBody>
      </p:sp>
      <p:pic>
        <p:nvPicPr>
          <p:cNvPr id="105" name="Shape 105"/>
          <p:cNvPicPr preferRelativeResize="0"/>
          <p:nvPr/>
        </p:nvPicPr>
        <p:blipFill>
          <a:blip r:embed="rId3">
            <a:alphaModFix/>
          </a:blip>
          <a:stretch>
            <a:fillRect/>
          </a:stretch>
        </p:blipFill>
        <p:spPr>
          <a:xfrm>
            <a:off x="884925" y="3481650"/>
            <a:ext cx="4259175" cy="3895525"/>
          </a:xfrm>
          <a:prstGeom prst="rect">
            <a:avLst/>
          </a:prstGeom>
          <a:noFill/>
          <a:ln>
            <a:noFill/>
          </a:ln>
        </p:spPr>
      </p:pic>
      <p:sp>
        <p:nvSpPr>
          <p:cNvPr id="106" name="Shape 106"/>
          <p:cNvSpPr txBox="1"/>
          <p:nvPr/>
        </p:nvSpPr>
        <p:spPr>
          <a:xfrm>
            <a:off x="5611725" y="3293675"/>
            <a:ext cx="4075500" cy="2127900"/>
          </a:xfrm>
          <a:prstGeom prst="rect">
            <a:avLst/>
          </a:prstGeom>
          <a:noFill/>
          <a:ln>
            <a:noFill/>
          </a:ln>
        </p:spPr>
        <p:txBody>
          <a:bodyPr anchorCtr="0" anchor="t" bIns="91425" lIns="91425" rIns="91425" wrap="square" tIns="91425">
            <a:noAutofit/>
          </a:bodyPr>
          <a:lstStyle/>
          <a:p>
            <a:pPr indent="0" lvl="0" marL="0">
              <a:spcBef>
                <a:spcPts val="0"/>
              </a:spcBef>
              <a:buNone/>
            </a:pPr>
            <a:r>
              <a:rPr lang="en-US" sz="1600"/>
              <a:t>Risperdal (ADHD drug) can increase production of a hormone called prolactin, which stimulates breast growth, or </a:t>
            </a:r>
            <a:r>
              <a:rPr lang="en-US" sz="3000"/>
              <a:t>gynecomastia</a:t>
            </a:r>
            <a:r>
              <a:rPr lang="en-US" sz="1600"/>
              <a:t> </a:t>
            </a:r>
          </a:p>
          <a:p>
            <a:pPr indent="0" lvl="0" marL="0" rtl="0">
              <a:spcBef>
                <a:spcPts val="0"/>
              </a:spcBef>
              <a:buNone/>
            </a:pPr>
            <a:r>
              <a:rPr lang="en-US" sz="1600" u="sng">
                <a:solidFill>
                  <a:schemeClr val="hlink"/>
                </a:solidFill>
                <a:hlinkClick r:id="rId4"/>
              </a:rPr>
              <a:t>http://www.banderasnews.com/0905/hb-risperdal.htm   </a:t>
            </a:r>
          </a:p>
          <a:p>
            <a:pPr indent="0" lvl="0" marL="0" rtl="0">
              <a:spcBef>
                <a:spcPts val="0"/>
              </a:spcBef>
              <a:buNone/>
            </a:pPr>
            <a:r>
              <a:t/>
            </a:r>
            <a:endParaRPr/>
          </a:p>
          <a:p>
            <a:pPr indent="0" lvl="0" marL="0">
              <a:spcBef>
                <a:spcPts val="0"/>
              </a:spcBef>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Shape 111"/>
          <p:cNvSpPr txBox="1"/>
          <p:nvPr/>
        </p:nvSpPr>
        <p:spPr>
          <a:xfrm>
            <a:off x="193400" y="114450"/>
            <a:ext cx="9966600" cy="3034500"/>
          </a:xfrm>
          <a:prstGeom prst="rect">
            <a:avLst/>
          </a:prstGeom>
          <a:noFill/>
          <a:ln>
            <a:noFill/>
          </a:ln>
        </p:spPr>
        <p:txBody>
          <a:bodyPr anchorCtr="0" anchor="t" bIns="38100" lIns="38100" rIns="38100" wrap="square" tIns="38100">
            <a:noAutofit/>
          </a:bodyPr>
          <a:lstStyle/>
          <a:p>
            <a:pPr indent="0" lvl="0" marL="0" marR="0" rtl="0" algn="l">
              <a:lnSpc>
                <a:spcPct val="107812"/>
              </a:lnSpc>
              <a:spcBef>
                <a:spcPts val="0"/>
              </a:spcBef>
              <a:spcAft>
                <a:spcPts val="0"/>
              </a:spcAft>
              <a:buNone/>
            </a:pPr>
            <a:r>
              <a:rPr b="1" lang="en-US" sz="3000">
                <a:solidFill>
                  <a:srgbClr val="000000"/>
                </a:solidFill>
                <a:latin typeface="Arial"/>
                <a:ea typeface="Arial"/>
                <a:cs typeface="Arial"/>
                <a:sym typeface="Arial"/>
              </a:rPr>
              <a:t>Growth hormone or GH</a:t>
            </a:r>
            <a:r>
              <a:rPr lang="en-US" sz="3000">
                <a:solidFill>
                  <a:srgbClr val="000000"/>
                </a:solidFill>
                <a:latin typeface="Arial"/>
                <a:ea typeface="Arial"/>
                <a:cs typeface="Arial"/>
                <a:sym typeface="Arial"/>
              </a:rPr>
              <a:t> - GH stimulates </a:t>
            </a:r>
            <a:r>
              <a:rPr lang="en-US" sz="3000" u="sng">
                <a:solidFill>
                  <a:srgbClr val="000000"/>
                </a:solidFill>
                <a:latin typeface="Arial"/>
                <a:ea typeface="Arial"/>
                <a:cs typeface="Arial"/>
                <a:sym typeface="Arial"/>
              </a:rPr>
              <a:t>growth</a:t>
            </a:r>
            <a:r>
              <a:rPr lang="en-US" sz="3000">
                <a:solidFill>
                  <a:srgbClr val="000000"/>
                </a:solidFill>
                <a:latin typeface="Arial"/>
                <a:ea typeface="Arial"/>
                <a:cs typeface="Arial"/>
                <a:sym typeface="Arial"/>
              </a:rPr>
              <a:t> in childhood and is important for maintaining a healthy body composition. In adults it is also important for </a:t>
            </a:r>
            <a:r>
              <a:rPr lang="en-US" sz="3000" u="sng">
                <a:solidFill>
                  <a:srgbClr val="000000"/>
                </a:solidFill>
                <a:latin typeface="Arial"/>
                <a:ea typeface="Arial"/>
                <a:cs typeface="Arial"/>
                <a:sym typeface="Arial"/>
              </a:rPr>
              <a:t>maintaining muscle mass and bone mass. </a:t>
            </a:r>
          </a:p>
          <a:p>
            <a:pPr indent="0" lvl="0" marL="0" marR="0" rtl="0" algn="l">
              <a:lnSpc>
                <a:spcPct val="107812"/>
              </a:lnSpc>
              <a:spcBef>
                <a:spcPts val="0"/>
              </a:spcBef>
              <a:spcAft>
                <a:spcPts val="0"/>
              </a:spcAft>
              <a:buNone/>
            </a:pPr>
            <a:r>
              <a:t/>
            </a:r>
            <a:endParaRPr sz="3000"/>
          </a:p>
          <a:p>
            <a:pPr indent="0" lvl="0" marL="0" marR="0" rtl="0" algn="l">
              <a:lnSpc>
                <a:spcPct val="107812"/>
              </a:lnSpc>
              <a:spcBef>
                <a:spcPts val="0"/>
              </a:spcBef>
              <a:spcAft>
                <a:spcPts val="0"/>
              </a:spcAft>
              <a:buNone/>
            </a:pPr>
            <a:r>
              <a:rPr lang="en-US" sz="3000">
                <a:solidFill>
                  <a:srgbClr val="000000"/>
                </a:solidFill>
                <a:latin typeface="Arial"/>
                <a:ea typeface="Arial"/>
                <a:cs typeface="Arial"/>
                <a:sym typeface="Arial"/>
              </a:rPr>
              <a:t>It can affect fat distribution in the body. </a:t>
            </a:r>
          </a:p>
          <a:p>
            <a:pPr indent="0" lvl="0" marL="0" marR="0" rtl="0" algn="l">
              <a:lnSpc>
                <a:spcPct val="107812"/>
              </a:lnSpc>
              <a:spcBef>
                <a:spcPts val="635"/>
              </a:spcBef>
              <a:spcAft>
                <a:spcPts val="0"/>
              </a:spcAft>
              <a:buNone/>
            </a:pPr>
            <a:r>
              <a:t/>
            </a:r>
            <a:endParaRPr sz="3555">
              <a:solidFill>
                <a:srgbClr val="000000"/>
              </a:solidFill>
              <a:latin typeface="Arial"/>
              <a:ea typeface="Arial"/>
              <a:cs typeface="Arial"/>
              <a:sym typeface="Arial"/>
            </a:endParaRPr>
          </a:p>
        </p:txBody>
      </p:sp>
      <p:pic>
        <p:nvPicPr>
          <p:cNvPr id="112" name="Shape 112"/>
          <p:cNvPicPr preferRelativeResize="0"/>
          <p:nvPr/>
        </p:nvPicPr>
        <p:blipFill>
          <a:blip r:embed="rId3">
            <a:alphaModFix/>
          </a:blip>
          <a:stretch>
            <a:fillRect/>
          </a:stretch>
        </p:blipFill>
        <p:spPr>
          <a:xfrm>
            <a:off x="94250" y="3406300"/>
            <a:ext cx="4015525" cy="3972975"/>
          </a:xfrm>
          <a:prstGeom prst="rect">
            <a:avLst/>
          </a:prstGeom>
          <a:noFill/>
          <a:ln>
            <a:noFill/>
          </a:ln>
        </p:spPr>
      </p:pic>
      <p:pic>
        <p:nvPicPr>
          <p:cNvPr id="113" name="Shape 113"/>
          <p:cNvPicPr preferRelativeResize="0"/>
          <p:nvPr/>
        </p:nvPicPr>
        <p:blipFill>
          <a:blip r:embed="rId4">
            <a:alphaModFix/>
          </a:blip>
          <a:stretch>
            <a:fillRect/>
          </a:stretch>
        </p:blipFill>
        <p:spPr>
          <a:xfrm>
            <a:off x="4232363" y="4165000"/>
            <a:ext cx="5781675" cy="289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Shape 118"/>
          <p:cNvSpPr txBox="1"/>
          <p:nvPr/>
        </p:nvSpPr>
        <p:spPr>
          <a:xfrm>
            <a:off x="456700" y="200575"/>
            <a:ext cx="9603300" cy="3008400"/>
          </a:xfrm>
          <a:prstGeom prst="rect">
            <a:avLst/>
          </a:prstGeom>
          <a:noFill/>
          <a:ln>
            <a:noFill/>
          </a:ln>
        </p:spPr>
        <p:txBody>
          <a:bodyPr anchorCtr="0" anchor="t" bIns="91425" lIns="91425" rIns="91425" wrap="square" tIns="91425">
            <a:noAutofit/>
          </a:bodyPr>
          <a:lstStyle/>
          <a:p>
            <a:pPr indent="0" lvl="0" marL="0" rtl="0">
              <a:lnSpc>
                <a:spcPct val="150000"/>
              </a:lnSpc>
              <a:spcBef>
                <a:spcPts val="0"/>
              </a:spcBef>
              <a:buNone/>
            </a:pPr>
            <a:r>
              <a:rPr lang="en-US" sz="2200">
                <a:solidFill>
                  <a:srgbClr val="222222"/>
                </a:solidFill>
                <a:highlight>
                  <a:srgbClr val="FFFFFF"/>
                </a:highlight>
              </a:rPr>
              <a:t>That’s a bull of the Belgian Blue breed, which has </a:t>
            </a:r>
            <a:r>
              <a:rPr b="1" lang="en-US" sz="2200">
                <a:solidFill>
                  <a:srgbClr val="222222"/>
                </a:solidFill>
                <a:highlight>
                  <a:srgbClr val="FFFFFF"/>
                </a:highlight>
              </a:rPr>
              <a:t>a genetic anomaly that suppresses the production of a hormone called myostatin that inhibits muscle growth</a:t>
            </a:r>
            <a:r>
              <a:rPr lang="en-US" sz="2200">
                <a:solidFill>
                  <a:srgbClr val="222222"/>
                </a:solidFill>
                <a:highlight>
                  <a:srgbClr val="FFFFFF"/>
                </a:highlight>
              </a:rPr>
              <a:t> – hence the ‘double muscling’ seen above.</a:t>
            </a:r>
          </a:p>
          <a:p>
            <a:pPr indent="0" lvl="0" marL="0" rtl="0">
              <a:lnSpc>
                <a:spcPct val="150000"/>
              </a:lnSpc>
              <a:spcBef>
                <a:spcPts val="0"/>
              </a:spcBef>
              <a:buNone/>
            </a:pPr>
            <a:r>
              <a:t/>
            </a:r>
            <a:endParaRPr b="1" sz="2200">
              <a:solidFill>
                <a:srgbClr val="222222"/>
              </a:solidFill>
              <a:highlight>
                <a:srgbClr val="FFFFFF"/>
              </a:highlight>
            </a:endParaRPr>
          </a:p>
          <a:p>
            <a:pPr indent="0" lvl="0" marL="0" rtl="0">
              <a:lnSpc>
                <a:spcPct val="150000"/>
              </a:lnSpc>
              <a:spcBef>
                <a:spcPts val="0"/>
              </a:spcBef>
              <a:buNone/>
            </a:pPr>
            <a:r>
              <a:rPr b="1" lang="en-US" sz="2200">
                <a:solidFill>
                  <a:srgbClr val="222222"/>
                </a:solidFill>
                <a:highlight>
                  <a:srgbClr val="FFFFFF"/>
                </a:highlight>
              </a:rPr>
              <a:t>Myostatin inhibitor drugs are being developed</a:t>
            </a:r>
            <a:r>
              <a:rPr lang="en-US" sz="2200">
                <a:solidFill>
                  <a:srgbClr val="222222"/>
                </a:solidFill>
                <a:highlight>
                  <a:srgbClr val="FFFFFF"/>
                </a:highlight>
              </a:rPr>
              <a:t> with the intent of treating muscle-wasting diseases like muscular dystrophy in humans.</a:t>
            </a:r>
          </a:p>
        </p:txBody>
      </p:sp>
      <p:pic>
        <p:nvPicPr>
          <p:cNvPr id="119" name="Shape 119"/>
          <p:cNvPicPr preferRelativeResize="0"/>
          <p:nvPr/>
        </p:nvPicPr>
        <p:blipFill>
          <a:blip r:embed="rId3">
            <a:alphaModFix/>
          </a:blip>
          <a:stretch>
            <a:fillRect/>
          </a:stretch>
        </p:blipFill>
        <p:spPr>
          <a:xfrm>
            <a:off x="1860601" y="3497875"/>
            <a:ext cx="6795500" cy="373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391850" y="444438"/>
            <a:ext cx="3534825" cy="5588000"/>
          </a:xfrm>
          <a:prstGeom prst="rect">
            <a:avLst/>
          </a:prstGeom>
          <a:noFill/>
          <a:ln>
            <a:noFill/>
          </a:ln>
        </p:spPr>
      </p:pic>
      <p:sp>
        <p:nvSpPr>
          <p:cNvPr id="125" name="Shape 125"/>
          <p:cNvSpPr txBox="1"/>
          <p:nvPr/>
        </p:nvSpPr>
        <p:spPr>
          <a:xfrm>
            <a:off x="4498025" y="4734750"/>
            <a:ext cx="5533800" cy="2189700"/>
          </a:xfrm>
          <a:prstGeom prst="rect">
            <a:avLst/>
          </a:prstGeom>
          <a:noFill/>
          <a:ln>
            <a:noFill/>
          </a:ln>
        </p:spPr>
        <p:txBody>
          <a:bodyPr anchorCtr="0" anchor="t" bIns="38100" lIns="38100" rIns="38100" wrap="square" tIns="38100">
            <a:noAutofit/>
          </a:bodyPr>
          <a:lstStyle/>
          <a:p>
            <a:pPr indent="0" lvl="0" marL="0" marR="0" rtl="0" algn="l">
              <a:lnSpc>
                <a:spcPct val="119792"/>
              </a:lnSpc>
              <a:spcBef>
                <a:spcPts val="0"/>
              </a:spcBef>
              <a:spcAft>
                <a:spcPts val="0"/>
              </a:spcAft>
              <a:buNone/>
            </a:pPr>
            <a:r>
              <a:rPr lang="en-US" sz="3200">
                <a:solidFill>
                  <a:srgbClr val="000000"/>
                </a:solidFill>
                <a:latin typeface="Arial"/>
                <a:ea typeface="Arial"/>
                <a:cs typeface="Arial"/>
                <a:sym typeface="Arial"/>
              </a:rPr>
              <a:t>Problems with the pituitary gland can result in Dwarfism</a:t>
            </a:r>
          </a:p>
        </p:txBody>
      </p:sp>
      <p:sp>
        <p:nvSpPr>
          <p:cNvPr id="126" name="Shape 126"/>
          <p:cNvSpPr txBox="1"/>
          <p:nvPr/>
        </p:nvSpPr>
        <p:spPr>
          <a:xfrm>
            <a:off x="391850" y="6234900"/>
            <a:ext cx="2286300" cy="372600"/>
          </a:xfrm>
          <a:prstGeom prst="rect">
            <a:avLst/>
          </a:prstGeom>
          <a:noFill/>
          <a:ln>
            <a:noFill/>
          </a:ln>
        </p:spPr>
        <p:txBody>
          <a:bodyPr anchorCtr="0" anchor="t" bIns="91425" lIns="91425" rIns="91425" wrap="square" tIns="91425">
            <a:noAutofit/>
          </a:bodyPr>
          <a:lstStyle/>
          <a:p>
            <a:pPr indent="0" lvl="0" marL="0">
              <a:spcBef>
                <a:spcPts val="0"/>
              </a:spcBef>
              <a:buNone/>
            </a:pPr>
            <a:r>
              <a:rPr lang="en-US"/>
              <a:t>Primordial Dwarfism</a:t>
            </a:r>
          </a:p>
        </p:txBody>
      </p:sp>
      <p:pic>
        <p:nvPicPr>
          <p:cNvPr id="127" name="Shape 127"/>
          <p:cNvPicPr preferRelativeResize="0"/>
          <p:nvPr/>
        </p:nvPicPr>
        <p:blipFill>
          <a:blip r:embed="rId4">
            <a:alphaModFix/>
          </a:blip>
          <a:stretch>
            <a:fillRect/>
          </a:stretch>
        </p:blipFill>
        <p:spPr>
          <a:xfrm>
            <a:off x="4015375" y="379750"/>
            <a:ext cx="6016451" cy="4177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nvSpPr>
        <p:spPr>
          <a:xfrm>
            <a:off x="5227475" y="522550"/>
            <a:ext cx="4597200" cy="1532700"/>
          </a:xfrm>
          <a:prstGeom prst="rect">
            <a:avLst/>
          </a:prstGeom>
          <a:noFill/>
          <a:ln>
            <a:noFill/>
          </a:ln>
        </p:spPr>
        <p:txBody>
          <a:bodyPr anchorCtr="0" anchor="t" bIns="38100" lIns="38100" rIns="38100" wrap="square" tIns="38100">
            <a:noAutofit/>
          </a:bodyPr>
          <a:lstStyle/>
          <a:p>
            <a:pPr indent="0" lvl="0" marL="0" marR="0" rtl="0" algn="l">
              <a:lnSpc>
                <a:spcPct val="120138"/>
              </a:lnSpc>
              <a:spcBef>
                <a:spcPts val="0"/>
              </a:spcBef>
              <a:spcAft>
                <a:spcPts val="0"/>
              </a:spcAft>
              <a:buNone/>
            </a:pPr>
            <a:r>
              <a:rPr lang="en-US" sz="2100">
                <a:solidFill>
                  <a:srgbClr val="000000"/>
                </a:solidFill>
                <a:latin typeface="Arial"/>
                <a:ea typeface="Arial"/>
                <a:cs typeface="Arial"/>
                <a:sym typeface="Arial"/>
              </a:rPr>
              <a:t>Or a person can grow too much. These are pictures of the man known as “The Alton Giant”, Robert Wadlow.  Robert was 8</a:t>
            </a:r>
            <a:r>
              <a:rPr lang="en-US" sz="2100"/>
              <a:t>’11”</a:t>
            </a:r>
          </a:p>
        </p:txBody>
      </p:sp>
      <p:pic>
        <p:nvPicPr>
          <p:cNvPr id="133" name="Shape 133"/>
          <p:cNvPicPr preferRelativeResize="0"/>
          <p:nvPr/>
        </p:nvPicPr>
        <p:blipFill>
          <a:blip r:embed="rId3">
            <a:alphaModFix/>
          </a:blip>
          <a:stretch>
            <a:fillRect/>
          </a:stretch>
        </p:blipFill>
        <p:spPr>
          <a:xfrm>
            <a:off x="5449675" y="2306175"/>
            <a:ext cx="3827301" cy="5019400"/>
          </a:xfrm>
          <a:prstGeom prst="rect">
            <a:avLst/>
          </a:prstGeom>
          <a:noFill/>
          <a:ln>
            <a:noFill/>
          </a:ln>
        </p:spPr>
      </p:pic>
      <p:pic>
        <p:nvPicPr>
          <p:cNvPr descr="kKgERKy.jpg" id="134" name="Shape 134"/>
          <p:cNvPicPr preferRelativeResize="0"/>
          <p:nvPr/>
        </p:nvPicPr>
        <p:blipFill rotWithShape="1">
          <a:blip r:embed="rId4">
            <a:alphaModFix/>
          </a:blip>
          <a:srcRect b="0" l="0" r="51899" t="0"/>
          <a:stretch/>
        </p:blipFill>
        <p:spPr>
          <a:xfrm>
            <a:off x="520975" y="92963"/>
            <a:ext cx="4110200" cy="7434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nvSpPr>
        <p:spPr>
          <a:xfrm>
            <a:off x="285225" y="147300"/>
            <a:ext cx="9774300" cy="3542400"/>
          </a:xfrm>
          <a:prstGeom prst="rect">
            <a:avLst/>
          </a:prstGeom>
          <a:noFill/>
          <a:ln>
            <a:noFill/>
          </a:ln>
        </p:spPr>
        <p:txBody>
          <a:bodyPr anchorCtr="0" anchor="t" bIns="38100" lIns="38100" rIns="38100" wrap="square" tIns="38100">
            <a:noAutofit/>
          </a:bodyPr>
          <a:lstStyle/>
          <a:p>
            <a:pPr indent="0" lvl="0" marL="0" marR="0" rtl="0" algn="l">
              <a:lnSpc>
                <a:spcPct val="119921"/>
              </a:lnSpc>
              <a:spcBef>
                <a:spcPts val="0"/>
              </a:spcBef>
              <a:spcAft>
                <a:spcPts val="0"/>
              </a:spcAft>
              <a:buNone/>
            </a:pPr>
            <a:r>
              <a:rPr b="1" lang="en-US" sz="3300">
                <a:solidFill>
                  <a:srgbClr val="000000"/>
                </a:solidFill>
                <a:latin typeface="Arial"/>
                <a:ea typeface="Arial"/>
                <a:cs typeface="Arial"/>
                <a:sym typeface="Arial"/>
              </a:rPr>
              <a:t>Adrenocorticotropin or ACTH</a:t>
            </a:r>
            <a:r>
              <a:rPr lang="en-US" sz="3300">
                <a:solidFill>
                  <a:srgbClr val="000000"/>
                </a:solidFill>
                <a:latin typeface="Arial"/>
                <a:ea typeface="Arial"/>
                <a:cs typeface="Arial"/>
                <a:sym typeface="Arial"/>
              </a:rPr>
              <a:t> - ACTH stimulates production of </a:t>
            </a:r>
            <a:r>
              <a:rPr lang="en-US" sz="3300" u="sng">
                <a:solidFill>
                  <a:srgbClr val="000000"/>
                </a:solidFill>
                <a:latin typeface="Arial"/>
                <a:ea typeface="Arial"/>
                <a:cs typeface="Arial"/>
                <a:sym typeface="Arial"/>
              </a:rPr>
              <a:t>cortisol</a:t>
            </a:r>
            <a:r>
              <a:rPr lang="en-US" sz="3300">
                <a:solidFill>
                  <a:srgbClr val="000000"/>
                </a:solidFill>
                <a:latin typeface="Arial"/>
                <a:ea typeface="Arial"/>
                <a:cs typeface="Arial"/>
                <a:sym typeface="Arial"/>
              </a:rPr>
              <a:t> by the adrenal glands. </a:t>
            </a:r>
          </a:p>
          <a:p>
            <a:pPr indent="0" lvl="0" marL="0" marR="0" rtl="0" algn="l">
              <a:lnSpc>
                <a:spcPct val="119921"/>
              </a:lnSpc>
              <a:spcBef>
                <a:spcPts val="0"/>
              </a:spcBef>
              <a:spcAft>
                <a:spcPts val="0"/>
              </a:spcAft>
              <a:buNone/>
            </a:pPr>
            <a:r>
              <a:t/>
            </a:r>
            <a:endParaRPr sz="3300"/>
          </a:p>
          <a:p>
            <a:pPr indent="0" lvl="0" marL="0" marR="0" algn="l">
              <a:lnSpc>
                <a:spcPct val="119921"/>
              </a:lnSpc>
              <a:spcBef>
                <a:spcPts val="0"/>
              </a:spcBef>
              <a:spcAft>
                <a:spcPts val="0"/>
              </a:spcAft>
              <a:buNone/>
            </a:pPr>
            <a:r>
              <a:rPr lang="en-US" sz="3300">
                <a:solidFill>
                  <a:srgbClr val="000000"/>
                </a:solidFill>
                <a:latin typeface="Arial"/>
                <a:ea typeface="Arial"/>
                <a:cs typeface="Arial"/>
                <a:sym typeface="Arial"/>
              </a:rPr>
              <a:t>Cortisol, a so-called "</a:t>
            </a:r>
            <a:r>
              <a:rPr lang="en-US" sz="3300" u="sng">
                <a:solidFill>
                  <a:srgbClr val="000000"/>
                </a:solidFill>
                <a:latin typeface="Arial"/>
                <a:ea typeface="Arial"/>
                <a:cs typeface="Arial"/>
                <a:sym typeface="Arial"/>
              </a:rPr>
              <a:t>stress hormone</a:t>
            </a:r>
            <a:r>
              <a:rPr lang="en-US" sz="3300">
                <a:solidFill>
                  <a:srgbClr val="000000"/>
                </a:solidFill>
                <a:latin typeface="Arial"/>
                <a:ea typeface="Arial"/>
                <a:cs typeface="Arial"/>
                <a:sym typeface="Arial"/>
              </a:rPr>
              <a:t>," is vital to survival. It helps maintain blood pressure and blood glucose levels.</a:t>
            </a:r>
          </a:p>
          <a:p>
            <a:pPr indent="0" lvl="0" marL="0" marR="0" algn="l">
              <a:lnSpc>
                <a:spcPct val="119921"/>
              </a:lnSpc>
              <a:spcBef>
                <a:spcPts val="635"/>
              </a:spcBef>
              <a:spcAft>
                <a:spcPts val="0"/>
              </a:spcAft>
              <a:buNone/>
            </a:pPr>
            <a:r>
              <a:t/>
            </a:r>
            <a:endParaRPr sz="3555">
              <a:solidFill>
                <a:srgbClr val="000000"/>
              </a:solidFill>
              <a:latin typeface="Arial"/>
              <a:ea typeface="Arial"/>
              <a:cs typeface="Arial"/>
              <a:sym typeface="Arial"/>
            </a:endParaRPr>
          </a:p>
        </p:txBody>
      </p:sp>
      <p:pic>
        <p:nvPicPr>
          <p:cNvPr id="140" name="Shape 140"/>
          <p:cNvPicPr preferRelativeResize="0"/>
          <p:nvPr/>
        </p:nvPicPr>
        <p:blipFill>
          <a:blip r:embed="rId3">
            <a:alphaModFix/>
          </a:blip>
          <a:stretch>
            <a:fillRect/>
          </a:stretch>
        </p:blipFill>
        <p:spPr>
          <a:xfrm>
            <a:off x="369450" y="4140600"/>
            <a:ext cx="4726576" cy="3285325"/>
          </a:xfrm>
          <a:prstGeom prst="rect">
            <a:avLst/>
          </a:prstGeom>
          <a:noFill/>
          <a:ln>
            <a:noFill/>
          </a:ln>
        </p:spPr>
      </p:pic>
      <p:sp>
        <p:nvSpPr>
          <p:cNvPr id="141" name="Shape 141"/>
          <p:cNvSpPr txBox="1"/>
          <p:nvPr/>
        </p:nvSpPr>
        <p:spPr>
          <a:xfrm>
            <a:off x="5350150" y="4194225"/>
            <a:ext cx="4615500" cy="1130100"/>
          </a:xfrm>
          <a:prstGeom prst="rect">
            <a:avLst/>
          </a:prstGeom>
          <a:noFill/>
          <a:ln>
            <a:noFill/>
          </a:ln>
        </p:spPr>
        <p:txBody>
          <a:bodyPr anchorCtr="0" anchor="t" bIns="38100" lIns="38100" rIns="38100" wrap="square" tIns="38100">
            <a:noAutofit/>
          </a:bodyPr>
          <a:lstStyle/>
          <a:p>
            <a:pPr indent="0" lvl="0" marL="0" marR="0" algn="l">
              <a:lnSpc>
                <a:spcPct val="120138"/>
              </a:lnSpc>
              <a:spcBef>
                <a:spcPts val="0"/>
              </a:spcBef>
              <a:spcAft>
                <a:spcPts val="0"/>
              </a:spcAft>
              <a:buNone/>
            </a:pPr>
            <a:r>
              <a:rPr lang="en-US" sz="2000">
                <a:solidFill>
                  <a:srgbClr val="000000"/>
                </a:solidFill>
                <a:latin typeface="Arial"/>
                <a:ea typeface="Arial"/>
                <a:cs typeface="Arial"/>
                <a:sym typeface="Arial"/>
              </a:rPr>
              <a:t>Many diet aids claim that they block cortisol levels. Cortisol from stress may lead to fat deposits in the belly. </a:t>
            </a:r>
          </a:p>
        </p:txBody>
      </p:sp>
      <p:pic>
        <p:nvPicPr>
          <p:cNvPr id="142" name="Shape 142"/>
          <p:cNvPicPr preferRelativeResize="0"/>
          <p:nvPr/>
        </p:nvPicPr>
        <p:blipFill>
          <a:blip r:embed="rId4">
            <a:alphaModFix/>
          </a:blip>
          <a:stretch>
            <a:fillRect/>
          </a:stretch>
        </p:blipFill>
        <p:spPr>
          <a:xfrm>
            <a:off x="5324275" y="5530438"/>
            <a:ext cx="4667250" cy="1895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nvSpPr>
        <p:spPr>
          <a:xfrm>
            <a:off x="245100" y="175275"/>
            <a:ext cx="9850800" cy="2889600"/>
          </a:xfrm>
          <a:prstGeom prst="rect">
            <a:avLst/>
          </a:prstGeom>
          <a:noFill/>
          <a:ln>
            <a:noFill/>
          </a:ln>
        </p:spPr>
        <p:txBody>
          <a:bodyPr anchorCtr="0" anchor="t" bIns="38100" lIns="38100" rIns="38100" wrap="square" tIns="38100">
            <a:noAutofit/>
          </a:bodyPr>
          <a:lstStyle/>
          <a:p>
            <a:pPr indent="0" lvl="0" marL="0" marR="0" rtl="0" algn="l">
              <a:lnSpc>
                <a:spcPct val="119922"/>
              </a:lnSpc>
              <a:spcBef>
                <a:spcPts val="0"/>
              </a:spcBef>
              <a:spcAft>
                <a:spcPts val="0"/>
              </a:spcAft>
              <a:buNone/>
            </a:pPr>
            <a:r>
              <a:rPr b="1" lang="en-US" sz="3100">
                <a:solidFill>
                  <a:srgbClr val="000000"/>
                </a:solidFill>
                <a:latin typeface="Arial"/>
                <a:ea typeface="Arial"/>
                <a:cs typeface="Arial"/>
                <a:sym typeface="Arial"/>
              </a:rPr>
              <a:t>Thyroid-stimulating hormone or TSH</a:t>
            </a:r>
            <a:r>
              <a:rPr lang="en-US" sz="3100">
                <a:solidFill>
                  <a:srgbClr val="000000"/>
                </a:solidFill>
                <a:latin typeface="Arial"/>
                <a:ea typeface="Arial"/>
                <a:cs typeface="Arial"/>
                <a:sym typeface="Arial"/>
              </a:rPr>
              <a:t> - TSH stimulates the thyroid gland to make thyroid hormones, which, in turn, control (regulate) the body's </a:t>
            </a:r>
            <a:r>
              <a:rPr lang="en-US" sz="3100" u="sng">
                <a:solidFill>
                  <a:srgbClr val="000000"/>
                </a:solidFill>
                <a:latin typeface="Arial"/>
                <a:ea typeface="Arial"/>
                <a:cs typeface="Arial"/>
                <a:sym typeface="Arial"/>
              </a:rPr>
              <a:t>metabolism, energy, growth and development</a:t>
            </a:r>
            <a:r>
              <a:rPr lang="en-US" sz="3100">
                <a:solidFill>
                  <a:srgbClr val="000000"/>
                </a:solidFill>
                <a:latin typeface="Arial"/>
                <a:ea typeface="Arial"/>
                <a:cs typeface="Arial"/>
                <a:sym typeface="Arial"/>
              </a:rPr>
              <a:t>, and nervous system activity.</a:t>
            </a:r>
          </a:p>
          <a:p>
            <a:pPr indent="0" lvl="0" marL="0" marR="0" rtl="0" algn="l">
              <a:lnSpc>
                <a:spcPct val="119922"/>
              </a:lnSpc>
              <a:spcBef>
                <a:spcPts val="635"/>
              </a:spcBef>
              <a:spcAft>
                <a:spcPts val="0"/>
              </a:spcAft>
              <a:buNone/>
            </a:pPr>
            <a:r>
              <a:t/>
            </a:r>
            <a:endParaRPr sz="3555">
              <a:solidFill>
                <a:srgbClr val="000000"/>
              </a:solidFill>
              <a:latin typeface="Arial"/>
              <a:ea typeface="Arial"/>
              <a:cs typeface="Arial"/>
              <a:sym typeface="Arial"/>
            </a:endParaRPr>
          </a:p>
        </p:txBody>
      </p:sp>
      <p:pic>
        <p:nvPicPr>
          <p:cNvPr id="148" name="Shape 148"/>
          <p:cNvPicPr preferRelativeResize="0"/>
          <p:nvPr/>
        </p:nvPicPr>
        <p:blipFill>
          <a:blip r:embed="rId3">
            <a:alphaModFix/>
          </a:blip>
          <a:stretch>
            <a:fillRect/>
          </a:stretch>
        </p:blipFill>
        <p:spPr>
          <a:xfrm>
            <a:off x="4423450" y="3422463"/>
            <a:ext cx="5113600" cy="4105807"/>
          </a:xfrm>
          <a:prstGeom prst="rect">
            <a:avLst/>
          </a:prstGeom>
          <a:noFill/>
          <a:ln>
            <a:noFill/>
          </a:ln>
        </p:spPr>
      </p:pic>
      <p:pic>
        <p:nvPicPr>
          <p:cNvPr id="149" name="Shape 149"/>
          <p:cNvPicPr preferRelativeResize="0"/>
          <p:nvPr/>
        </p:nvPicPr>
        <p:blipFill>
          <a:blip r:embed="rId4">
            <a:alphaModFix/>
          </a:blip>
          <a:stretch>
            <a:fillRect/>
          </a:stretch>
        </p:blipFill>
        <p:spPr>
          <a:xfrm>
            <a:off x="545525" y="3718675"/>
            <a:ext cx="3604825" cy="3513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nvSpPr>
        <p:spPr>
          <a:xfrm>
            <a:off x="152725" y="102325"/>
            <a:ext cx="9342300" cy="1003500"/>
          </a:xfrm>
          <a:prstGeom prst="rect">
            <a:avLst/>
          </a:prstGeom>
          <a:noFill/>
          <a:ln>
            <a:noFill/>
          </a:ln>
        </p:spPr>
        <p:txBody>
          <a:bodyPr anchorCtr="0" anchor="t" bIns="38100" lIns="38100" rIns="38100" wrap="square" tIns="38100">
            <a:noAutofit/>
          </a:bodyPr>
          <a:lstStyle/>
          <a:p>
            <a:pPr indent="0" lvl="0" marL="0" marR="0" rtl="0" algn="l">
              <a:lnSpc>
                <a:spcPct val="119792"/>
              </a:lnSpc>
              <a:spcBef>
                <a:spcPts val="0"/>
              </a:spcBef>
              <a:spcAft>
                <a:spcPts val="0"/>
              </a:spcAft>
              <a:buNone/>
            </a:pPr>
            <a:r>
              <a:rPr b="1" lang="en-US" sz="2600">
                <a:solidFill>
                  <a:srgbClr val="000000"/>
                </a:solidFill>
                <a:latin typeface="Arial"/>
                <a:ea typeface="Arial"/>
                <a:cs typeface="Arial"/>
                <a:sym typeface="Arial"/>
              </a:rPr>
              <a:t>Luteinizing hormone or LH</a:t>
            </a:r>
            <a:r>
              <a:rPr lang="en-US" sz="2600">
                <a:solidFill>
                  <a:srgbClr val="000000"/>
                </a:solidFill>
                <a:latin typeface="Arial"/>
                <a:ea typeface="Arial"/>
                <a:cs typeface="Arial"/>
                <a:sym typeface="Arial"/>
              </a:rPr>
              <a:t> - LH regulates </a:t>
            </a:r>
            <a:r>
              <a:rPr lang="en-US" sz="2600" u="sng">
                <a:solidFill>
                  <a:srgbClr val="000000"/>
                </a:solidFill>
                <a:latin typeface="Arial"/>
                <a:ea typeface="Arial"/>
                <a:cs typeface="Arial"/>
                <a:sym typeface="Arial"/>
              </a:rPr>
              <a:t>testosterone</a:t>
            </a:r>
            <a:r>
              <a:rPr lang="en-US" sz="2600">
                <a:solidFill>
                  <a:srgbClr val="000000"/>
                </a:solidFill>
                <a:latin typeface="Arial"/>
                <a:ea typeface="Arial"/>
                <a:cs typeface="Arial"/>
                <a:sym typeface="Arial"/>
              </a:rPr>
              <a:t> in men and </a:t>
            </a:r>
            <a:r>
              <a:rPr lang="en-US" sz="2600" u="sng">
                <a:solidFill>
                  <a:srgbClr val="000000"/>
                </a:solidFill>
                <a:latin typeface="Arial"/>
                <a:ea typeface="Arial"/>
                <a:cs typeface="Arial"/>
                <a:sym typeface="Arial"/>
              </a:rPr>
              <a:t>estrogen</a:t>
            </a:r>
            <a:r>
              <a:rPr lang="en-US" sz="2600">
                <a:solidFill>
                  <a:srgbClr val="000000"/>
                </a:solidFill>
                <a:latin typeface="Arial"/>
                <a:ea typeface="Arial"/>
                <a:cs typeface="Arial"/>
                <a:sym typeface="Arial"/>
              </a:rPr>
              <a:t> in women. (gonadotropin)</a:t>
            </a:r>
          </a:p>
          <a:p>
            <a:pPr indent="0" lvl="0" marL="0" marR="0" rtl="0" algn="l">
              <a:lnSpc>
                <a:spcPct val="119792"/>
              </a:lnSpc>
              <a:spcBef>
                <a:spcPts val="479"/>
              </a:spcBef>
              <a:spcAft>
                <a:spcPts val="0"/>
              </a:spcAft>
              <a:buNone/>
            </a:pPr>
            <a:r>
              <a:t/>
            </a:r>
            <a:endParaRPr b="1" sz="2600"/>
          </a:p>
          <a:p>
            <a:pPr indent="0" lvl="0" marL="0" marR="0" rtl="0" algn="l">
              <a:lnSpc>
                <a:spcPct val="119792"/>
              </a:lnSpc>
              <a:spcBef>
                <a:spcPts val="479"/>
              </a:spcBef>
              <a:spcAft>
                <a:spcPts val="0"/>
              </a:spcAft>
              <a:buNone/>
            </a:pPr>
            <a:r>
              <a:t/>
            </a:r>
            <a:endParaRPr sz="2600">
              <a:solidFill>
                <a:srgbClr val="000000"/>
              </a:solidFill>
              <a:latin typeface="Arial"/>
              <a:ea typeface="Arial"/>
              <a:cs typeface="Arial"/>
              <a:sym typeface="Arial"/>
            </a:endParaRPr>
          </a:p>
          <a:p>
            <a:pPr indent="0" lvl="0" marL="0" marR="0" rtl="0" algn="l">
              <a:lnSpc>
                <a:spcPct val="119922"/>
              </a:lnSpc>
              <a:spcBef>
                <a:spcPts val="635"/>
              </a:spcBef>
              <a:spcAft>
                <a:spcPts val="0"/>
              </a:spcAft>
              <a:buNone/>
            </a:pPr>
            <a:r>
              <a:t/>
            </a:r>
            <a:endParaRPr sz="3555">
              <a:solidFill>
                <a:srgbClr val="000000"/>
              </a:solidFill>
              <a:latin typeface="Arial"/>
              <a:ea typeface="Arial"/>
              <a:cs typeface="Arial"/>
              <a:sym typeface="Arial"/>
            </a:endParaRPr>
          </a:p>
        </p:txBody>
      </p:sp>
      <p:pic>
        <p:nvPicPr>
          <p:cNvPr id="155" name="Shape 155"/>
          <p:cNvPicPr preferRelativeResize="0"/>
          <p:nvPr/>
        </p:nvPicPr>
        <p:blipFill>
          <a:blip r:embed="rId3">
            <a:alphaModFix/>
          </a:blip>
          <a:stretch>
            <a:fillRect/>
          </a:stretch>
        </p:blipFill>
        <p:spPr>
          <a:xfrm>
            <a:off x="1576375" y="1165925"/>
            <a:ext cx="6876375" cy="6375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 name="Shape 29"/>
        <p:cNvGrpSpPr/>
        <p:nvPr/>
      </p:nvGrpSpPr>
      <p:grpSpPr>
        <a:xfrm>
          <a:off x="0" y="0"/>
          <a:ext cx="0" cy="0"/>
          <a:chOff x="0" y="0"/>
          <a:chExt cx="0" cy="0"/>
        </a:xfrm>
      </p:grpSpPr>
      <p:sp>
        <p:nvSpPr>
          <p:cNvPr id="30" name="Shape 30"/>
          <p:cNvSpPr txBox="1"/>
          <p:nvPr>
            <p:ph type="title"/>
          </p:nvPr>
        </p:nvSpPr>
        <p:spPr>
          <a:xfrm>
            <a:off x="231675" y="107800"/>
            <a:ext cx="9015600" cy="1004400"/>
          </a:xfrm>
          <a:prstGeom prst="rect">
            <a:avLst/>
          </a:prstGeom>
          <a:noFill/>
          <a:ln>
            <a:noFill/>
          </a:ln>
        </p:spPr>
        <p:txBody>
          <a:bodyPr anchorCtr="0" anchor="ctr" bIns="38100" lIns="38100" rIns="38100" wrap="square" tIns="38100">
            <a:noAutofit/>
          </a:bodyPr>
          <a:lstStyle/>
          <a:p>
            <a:pPr indent="0" lvl="0" marL="0" marR="0">
              <a:lnSpc>
                <a:spcPct val="119886"/>
              </a:lnSpc>
              <a:spcBef>
                <a:spcPts val="0"/>
              </a:spcBef>
              <a:spcAft>
                <a:spcPts val="0"/>
              </a:spcAft>
              <a:buNone/>
            </a:pPr>
            <a:r>
              <a:rPr lang="en-US" sz="4000">
                <a:solidFill>
                  <a:srgbClr val="000000"/>
                </a:solidFill>
                <a:latin typeface="Arial"/>
                <a:ea typeface="Arial"/>
                <a:cs typeface="Arial"/>
                <a:sym typeface="Arial"/>
              </a:rPr>
              <a:t>What is the system?</a:t>
            </a:r>
          </a:p>
        </p:txBody>
      </p:sp>
      <p:sp>
        <p:nvSpPr>
          <p:cNvPr id="31" name="Shape 31"/>
          <p:cNvSpPr txBox="1"/>
          <p:nvPr/>
        </p:nvSpPr>
        <p:spPr>
          <a:xfrm>
            <a:off x="465300" y="1040375"/>
            <a:ext cx="9608100" cy="2485500"/>
          </a:xfrm>
          <a:prstGeom prst="rect">
            <a:avLst/>
          </a:prstGeom>
          <a:noFill/>
          <a:ln>
            <a:noFill/>
          </a:ln>
        </p:spPr>
        <p:txBody>
          <a:bodyPr anchorCtr="0" anchor="t" bIns="38100" lIns="38100" rIns="38100" wrap="square" tIns="38100">
            <a:noAutofit/>
          </a:bodyPr>
          <a:lstStyle/>
          <a:p>
            <a:pPr indent="-228600" lvl="0" marL="381000" marR="0" rtl="0" algn="l">
              <a:lnSpc>
                <a:spcPct val="107917"/>
              </a:lnSpc>
              <a:spcBef>
                <a:spcPts val="0"/>
              </a:spcBef>
              <a:spcAft>
                <a:spcPts val="0"/>
              </a:spcAft>
              <a:buClr>
                <a:srgbClr val="000000"/>
              </a:buClr>
              <a:buSzPts val="2800"/>
              <a:buAutoNum type="arabicPeriod"/>
            </a:pPr>
            <a:r>
              <a:rPr lang="en-US" sz="2800">
                <a:solidFill>
                  <a:srgbClr val="000000"/>
                </a:solidFill>
                <a:latin typeface="Arial"/>
                <a:ea typeface="Arial"/>
                <a:cs typeface="Arial"/>
                <a:sym typeface="Arial"/>
              </a:rPr>
              <a:t>Made up of glands that produce and secrete hormones</a:t>
            </a:r>
            <a:r>
              <a:rPr lang="en-US" sz="2800"/>
              <a:t>, </a:t>
            </a:r>
            <a:r>
              <a:rPr lang="en-US" sz="2800">
                <a:solidFill>
                  <a:srgbClr val="000000"/>
                </a:solidFill>
                <a:latin typeface="Arial"/>
                <a:ea typeface="Arial"/>
                <a:cs typeface="Arial"/>
                <a:sym typeface="Arial"/>
              </a:rPr>
              <a:t>chemical messengers</a:t>
            </a:r>
          </a:p>
          <a:p>
            <a:pPr indent="-228600" lvl="0" marL="381000" marR="0" rtl="0" algn="l">
              <a:lnSpc>
                <a:spcPct val="107917"/>
              </a:lnSpc>
              <a:spcBef>
                <a:spcPts val="604"/>
              </a:spcBef>
              <a:spcAft>
                <a:spcPts val="0"/>
              </a:spcAft>
              <a:buClr>
                <a:srgbClr val="000000"/>
              </a:buClr>
              <a:buSzPts val="2800"/>
              <a:buAutoNum type="arabicPeriod"/>
            </a:pPr>
            <a:r>
              <a:rPr lang="en-US" sz="2800">
                <a:solidFill>
                  <a:srgbClr val="000000"/>
                </a:solidFill>
                <a:latin typeface="Arial"/>
                <a:ea typeface="Arial"/>
                <a:cs typeface="Arial"/>
                <a:sym typeface="Arial"/>
              </a:rPr>
              <a:t>Regulation of growth, metabolism, sexual development</a:t>
            </a:r>
          </a:p>
          <a:p>
            <a:pPr indent="-228600" lvl="0" marL="381000" marR="0" rtl="0" algn="l">
              <a:lnSpc>
                <a:spcPct val="107917"/>
              </a:lnSpc>
              <a:spcBef>
                <a:spcPts val="604"/>
              </a:spcBef>
              <a:spcAft>
                <a:spcPts val="0"/>
              </a:spcAft>
              <a:buClr>
                <a:srgbClr val="000000"/>
              </a:buClr>
              <a:buSzPts val="2800"/>
              <a:buAutoNum type="arabicPeriod"/>
            </a:pPr>
            <a:r>
              <a:rPr lang="en-US" sz="2800">
                <a:solidFill>
                  <a:srgbClr val="000000"/>
                </a:solidFill>
                <a:latin typeface="Arial"/>
                <a:ea typeface="Arial"/>
                <a:cs typeface="Arial"/>
                <a:sym typeface="Arial"/>
              </a:rPr>
              <a:t>Responses to stress and injury</a:t>
            </a:r>
          </a:p>
          <a:p>
            <a:pPr indent="-228600" lvl="0" marL="381000" marR="0" rtl="0" algn="l">
              <a:lnSpc>
                <a:spcPct val="107917"/>
              </a:lnSpc>
              <a:spcBef>
                <a:spcPts val="604"/>
              </a:spcBef>
              <a:spcAft>
                <a:spcPts val="0"/>
              </a:spcAft>
              <a:buClr>
                <a:srgbClr val="000000"/>
              </a:buClr>
              <a:buSzPts val="2800"/>
              <a:buAutoNum type="arabicPeriod"/>
            </a:pPr>
            <a:r>
              <a:rPr lang="en-US" sz="2800"/>
              <a:t>Maintains homeostasis </a:t>
            </a:r>
          </a:p>
        </p:txBody>
      </p:sp>
      <p:pic>
        <p:nvPicPr>
          <p:cNvPr id="32" name="Shape 32"/>
          <p:cNvPicPr preferRelativeResize="0"/>
          <p:nvPr/>
        </p:nvPicPr>
        <p:blipFill rotWithShape="1">
          <a:blip r:embed="rId3">
            <a:alphaModFix/>
          </a:blip>
          <a:srcRect b="46222" l="0" r="0" t="9388"/>
          <a:stretch/>
        </p:blipFill>
        <p:spPr>
          <a:xfrm>
            <a:off x="79275" y="3805550"/>
            <a:ext cx="4981575" cy="2181600"/>
          </a:xfrm>
          <a:prstGeom prst="rect">
            <a:avLst/>
          </a:prstGeom>
          <a:noFill/>
          <a:ln>
            <a:noFill/>
          </a:ln>
        </p:spPr>
      </p:pic>
      <p:pic>
        <p:nvPicPr>
          <p:cNvPr id="33" name="Shape 33"/>
          <p:cNvPicPr preferRelativeResize="0"/>
          <p:nvPr/>
        </p:nvPicPr>
        <p:blipFill rotWithShape="1">
          <a:blip r:embed="rId3">
            <a:alphaModFix/>
          </a:blip>
          <a:srcRect b="0" l="0" r="0" t="52244"/>
          <a:stretch/>
        </p:blipFill>
        <p:spPr>
          <a:xfrm>
            <a:off x="5060850" y="3805562"/>
            <a:ext cx="4981575" cy="2347125"/>
          </a:xfrm>
          <a:prstGeom prst="rect">
            <a:avLst/>
          </a:prstGeom>
          <a:noFill/>
          <a:ln>
            <a:noFill/>
          </a:ln>
        </p:spPr>
      </p:pic>
      <p:sp>
        <p:nvSpPr>
          <p:cNvPr id="34" name="Shape 34"/>
          <p:cNvSpPr txBox="1"/>
          <p:nvPr/>
        </p:nvSpPr>
        <p:spPr>
          <a:xfrm>
            <a:off x="1325200" y="6266825"/>
            <a:ext cx="7063800" cy="607800"/>
          </a:xfrm>
          <a:prstGeom prst="rect">
            <a:avLst/>
          </a:prstGeom>
          <a:noFill/>
          <a:ln>
            <a:noFill/>
          </a:ln>
        </p:spPr>
        <p:txBody>
          <a:bodyPr anchorCtr="0" anchor="t" bIns="91425" lIns="91425" rIns="91425" wrap="square" tIns="91425">
            <a:noAutofit/>
          </a:bodyPr>
          <a:lstStyle/>
          <a:p>
            <a:pPr indent="0" lvl="0" marL="0">
              <a:spcBef>
                <a:spcPts val="0"/>
              </a:spcBef>
              <a:buNone/>
            </a:pPr>
            <a:r>
              <a:rPr lang="en-US" sz="2400"/>
              <a:t>Glands are found in different areas of the body.</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Shape 160"/>
          <p:cNvSpPr txBox="1"/>
          <p:nvPr/>
        </p:nvSpPr>
        <p:spPr>
          <a:xfrm>
            <a:off x="164725" y="138375"/>
            <a:ext cx="6325500" cy="2830200"/>
          </a:xfrm>
          <a:prstGeom prst="rect">
            <a:avLst/>
          </a:prstGeom>
          <a:noFill/>
          <a:ln>
            <a:noFill/>
          </a:ln>
        </p:spPr>
        <p:txBody>
          <a:bodyPr anchorCtr="0" anchor="t" bIns="38100" lIns="38100" rIns="38100" wrap="square" tIns="38100">
            <a:noAutofit/>
          </a:bodyPr>
          <a:lstStyle/>
          <a:p>
            <a:pPr indent="0" lvl="0" marL="0" marR="0" rtl="0" algn="l">
              <a:lnSpc>
                <a:spcPct val="119792"/>
              </a:lnSpc>
              <a:spcBef>
                <a:spcPts val="479"/>
              </a:spcBef>
              <a:spcAft>
                <a:spcPts val="0"/>
              </a:spcAft>
              <a:buNone/>
            </a:pPr>
            <a:r>
              <a:rPr b="1" lang="en-US" sz="2500">
                <a:solidFill>
                  <a:srgbClr val="000000"/>
                </a:solidFill>
                <a:latin typeface="Arial"/>
                <a:ea typeface="Arial"/>
                <a:cs typeface="Arial"/>
                <a:sym typeface="Arial"/>
              </a:rPr>
              <a:t>Follicle-stimulating hormone or FSH</a:t>
            </a:r>
            <a:r>
              <a:rPr lang="en-US" sz="2500">
                <a:solidFill>
                  <a:srgbClr val="000000"/>
                </a:solidFill>
                <a:latin typeface="Arial"/>
                <a:ea typeface="Arial"/>
                <a:cs typeface="Arial"/>
                <a:sym typeface="Arial"/>
              </a:rPr>
              <a:t> - FSH promotes </a:t>
            </a:r>
            <a:r>
              <a:rPr lang="en-US" sz="2500" u="sng">
                <a:solidFill>
                  <a:srgbClr val="000000"/>
                </a:solidFill>
                <a:latin typeface="Arial"/>
                <a:ea typeface="Arial"/>
                <a:cs typeface="Arial"/>
                <a:sym typeface="Arial"/>
              </a:rPr>
              <a:t>sperm production</a:t>
            </a:r>
            <a:r>
              <a:rPr lang="en-US" sz="2500">
                <a:solidFill>
                  <a:srgbClr val="000000"/>
                </a:solidFill>
                <a:latin typeface="Arial"/>
                <a:ea typeface="Arial"/>
                <a:cs typeface="Arial"/>
                <a:sym typeface="Arial"/>
              </a:rPr>
              <a:t> in men and stimulates the ovaries to </a:t>
            </a:r>
            <a:r>
              <a:rPr lang="en-US" sz="2500" u="sng">
                <a:solidFill>
                  <a:srgbClr val="000000"/>
                </a:solidFill>
                <a:latin typeface="Arial"/>
                <a:ea typeface="Arial"/>
                <a:cs typeface="Arial"/>
                <a:sym typeface="Arial"/>
              </a:rPr>
              <a:t>release eggs </a:t>
            </a:r>
            <a:r>
              <a:rPr lang="en-US" sz="2500">
                <a:solidFill>
                  <a:srgbClr val="000000"/>
                </a:solidFill>
                <a:latin typeface="Arial"/>
                <a:ea typeface="Arial"/>
                <a:cs typeface="Arial"/>
                <a:sym typeface="Arial"/>
              </a:rPr>
              <a:t>(ovulate) in women. LH and FSH work together to allow normal function of the ovaries or testes. </a:t>
            </a:r>
            <a:r>
              <a:rPr lang="en-US" sz="2500"/>
              <a:t> </a:t>
            </a:r>
            <a:r>
              <a:rPr lang="en-US" sz="2500">
                <a:solidFill>
                  <a:srgbClr val="000000"/>
                </a:solidFill>
                <a:latin typeface="Arial"/>
                <a:ea typeface="Arial"/>
                <a:cs typeface="Arial"/>
                <a:sym typeface="Arial"/>
              </a:rPr>
              <a:t>(gonadotropin)</a:t>
            </a:r>
          </a:p>
          <a:p>
            <a:pPr indent="0" lvl="0" marL="0" marR="0" rtl="0" algn="l">
              <a:lnSpc>
                <a:spcPct val="119922"/>
              </a:lnSpc>
              <a:spcBef>
                <a:spcPts val="635"/>
              </a:spcBef>
              <a:spcAft>
                <a:spcPts val="0"/>
              </a:spcAft>
              <a:buNone/>
            </a:pPr>
            <a:r>
              <a:t/>
            </a:r>
            <a:endParaRPr sz="3555">
              <a:solidFill>
                <a:srgbClr val="000000"/>
              </a:solidFill>
              <a:latin typeface="Arial"/>
              <a:ea typeface="Arial"/>
              <a:cs typeface="Arial"/>
              <a:sym typeface="Arial"/>
            </a:endParaRPr>
          </a:p>
        </p:txBody>
      </p:sp>
      <p:pic>
        <p:nvPicPr>
          <p:cNvPr id="161" name="Shape 161"/>
          <p:cNvPicPr preferRelativeResize="0"/>
          <p:nvPr/>
        </p:nvPicPr>
        <p:blipFill>
          <a:blip r:embed="rId3">
            <a:alphaModFix/>
          </a:blip>
          <a:stretch>
            <a:fillRect/>
          </a:stretch>
        </p:blipFill>
        <p:spPr>
          <a:xfrm>
            <a:off x="6834775" y="204300"/>
            <a:ext cx="2924600" cy="3590200"/>
          </a:xfrm>
          <a:prstGeom prst="rect">
            <a:avLst/>
          </a:prstGeom>
          <a:noFill/>
          <a:ln>
            <a:noFill/>
          </a:ln>
        </p:spPr>
      </p:pic>
      <p:pic>
        <p:nvPicPr>
          <p:cNvPr id="162" name="Shape 162"/>
          <p:cNvPicPr preferRelativeResize="0"/>
          <p:nvPr/>
        </p:nvPicPr>
        <p:blipFill>
          <a:blip r:embed="rId4">
            <a:alphaModFix/>
          </a:blip>
          <a:stretch>
            <a:fillRect/>
          </a:stretch>
        </p:blipFill>
        <p:spPr>
          <a:xfrm>
            <a:off x="814175" y="3518475"/>
            <a:ext cx="7635600" cy="4101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812800" y="609600"/>
            <a:ext cx="8499975" cy="6597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203200" y="101600"/>
            <a:ext cx="9015575" cy="931922"/>
          </a:xfrm>
          <a:prstGeom prst="rect">
            <a:avLst/>
          </a:prstGeom>
          <a:solidFill>
            <a:srgbClr val="FFFF00"/>
          </a:solidFill>
          <a:ln>
            <a:noFill/>
          </a:ln>
        </p:spPr>
        <p:txBody>
          <a:bodyPr anchorCtr="0" anchor="ctr" bIns="38100" lIns="38100" rIns="38100" wrap="square" tIns="38100">
            <a:noAutofit/>
          </a:bodyPr>
          <a:lstStyle/>
          <a:p>
            <a:pPr indent="0" lvl="0" marL="0" marR="0" rtl="0" algn="ctr">
              <a:lnSpc>
                <a:spcPct val="119886"/>
              </a:lnSpc>
              <a:spcBef>
                <a:spcPts val="0"/>
              </a:spcBef>
              <a:spcAft>
                <a:spcPts val="0"/>
              </a:spcAft>
              <a:buNone/>
            </a:pPr>
            <a:r>
              <a:rPr lang="en-US" sz="4888">
                <a:solidFill>
                  <a:srgbClr val="000000"/>
                </a:solidFill>
                <a:latin typeface="Arial"/>
                <a:ea typeface="Arial"/>
                <a:cs typeface="Arial"/>
                <a:sym typeface="Arial"/>
              </a:rPr>
              <a:t>Posterior Pituitary Hormones</a:t>
            </a:r>
          </a:p>
        </p:txBody>
      </p:sp>
      <p:sp>
        <p:nvSpPr>
          <p:cNvPr id="173" name="Shape 173"/>
          <p:cNvSpPr txBox="1"/>
          <p:nvPr/>
        </p:nvSpPr>
        <p:spPr>
          <a:xfrm>
            <a:off x="203550" y="1216900"/>
            <a:ext cx="9784200" cy="1271100"/>
          </a:xfrm>
          <a:prstGeom prst="rect">
            <a:avLst/>
          </a:prstGeom>
          <a:noFill/>
          <a:ln>
            <a:noFill/>
          </a:ln>
        </p:spPr>
        <p:txBody>
          <a:bodyPr anchorCtr="0" anchor="t" bIns="38100" lIns="38100" rIns="38100" wrap="square" tIns="38100">
            <a:noAutofit/>
          </a:bodyPr>
          <a:lstStyle/>
          <a:p>
            <a:pPr indent="0" lvl="0" marL="0" marR="0" rtl="0" algn="l">
              <a:lnSpc>
                <a:spcPct val="107917"/>
              </a:lnSpc>
              <a:spcBef>
                <a:spcPts val="0"/>
              </a:spcBef>
              <a:spcAft>
                <a:spcPts val="0"/>
              </a:spcAft>
              <a:buNone/>
            </a:pPr>
            <a:r>
              <a:rPr b="1" lang="en-US" sz="3333">
                <a:solidFill>
                  <a:srgbClr val="000000"/>
                </a:solidFill>
                <a:latin typeface="Arial"/>
                <a:ea typeface="Arial"/>
                <a:cs typeface="Arial"/>
                <a:sym typeface="Arial"/>
              </a:rPr>
              <a:t>Oxytocin</a:t>
            </a:r>
            <a:r>
              <a:rPr lang="en-US" sz="3333">
                <a:solidFill>
                  <a:srgbClr val="000000"/>
                </a:solidFill>
                <a:latin typeface="Arial"/>
                <a:ea typeface="Arial"/>
                <a:cs typeface="Arial"/>
                <a:sym typeface="Arial"/>
              </a:rPr>
              <a:t> - Oxytocin causes milk letdown in nursing mothers and </a:t>
            </a:r>
            <a:r>
              <a:rPr lang="en-US" sz="3333" u="sng">
                <a:solidFill>
                  <a:srgbClr val="000000"/>
                </a:solidFill>
                <a:latin typeface="Arial"/>
                <a:ea typeface="Arial"/>
                <a:cs typeface="Arial"/>
                <a:sym typeface="Arial"/>
              </a:rPr>
              <a:t>contractions during childbirth</a:t>
            </a:r>
            <a:r>
              <a:rPr lang="en-US" sz="3333">
                <a:solidFill>
                  <a:srgbClr val="000000"/>
                </a:solidFill>
                <a:latin typeface="Arial"/>
                <a:ea typeface="Arial"/>
                <a:cs typeface="Arial"/>
                <a:sym typeface="Arial"/>
              </a:rPr>
              <a:t>.</a:t>
            </a:r>
          </a:p>
          <a:p>
            <a:pPr indent="0" lvl="0" marL="0" marR="0" rtl="0" algn="l">
              <a:lnSpc>
                <a:spcPct val="107917"/>
              </a:lnSpc>
              <a:spcBef>
                <a:spcPts val="604"/>
              </a:spcBef>
              <a:spcAft>
                <a:spcPts val="0"/>
              </a:spcAft>
              <a:buNone/>
            </a:pPr>
            <a:r>
              <a:t/>
            </a:r>
            <a:endParaRPr sz="3333">
              <a:solidFill>
                <a:srgbClr val="000000"/>
              </a:solidFill>
              <a:latin typeface="Arial"/>
              <a:ea typeface="Arial"/>
              <a:cs typeface="Arial"/>
              <a:sym typeface="Arial"/>
            </a:endParaRPr>
          </a:p>
        </p:txBody>
      </p:sp>
      <p:pic>
        <p:nvPicPr>
          <p:cNvPr id="174" name="Shape 174"/>
          <p:cNvPicPr preferRelativeResize="0"/>
          <p:nvPr/>
        </p:nvPicPr>
        <p:blipFill>
          <a:blip r:embed="rId3">
            <a:alphaModFix/>
          </a:blip>
          <a:stretch>
            <a:fillRect/>
          </a:stretch>
        </p:blipFill>
        <p:spPr>
          <a:xfrm>
            <a:off x="6211950" y="3176000"/>
            <a:ext cx="2895600" cy="4000500"/>
          </a:xfrm>
          <a:prstGeom prst="rect">
            <a:avLst/>
          </a:prstGeom>
          <a:noFill/>
          <a:ln>
            <a:noFill/>
          </a:ln>
        </p:spPr>
      </p:pic>
      <p:pic>
        <p:nvPicPr>
          <p:cNvPr id="175" name="Shape 175"/>
          <p:cNvPicPr preferRelativeResize="0"/>
          <p:nvPr/>
        </p:nvPicPr>
        <p:blipFill>
          <a:blip r:embed="rId4">
            <a:alphaModFix/>
          </a:blip>
          <a:stretch>
            <a:fillRect/>
          </a:stretch>
        </p:blipFill>
        <p:spPr>
          <a:xfrm>
            <a:off x="629775" y="3083775"/>
            <a:ext cx="4890976" cy="39428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b="11801" l="0" r="0" t="0"/>
          <a:stretch/>
        </p:blipFill>
        <p:spPr>
          <a:xfrm>
            <a:off x="1076650" y="183475"/>
            <a:ext cx="8317750" cy="3719825"/>
          </a:xfrm>
          <a:prstGeom prst="rect">
            <a:avLst/>
          </a:prstGeom>
          <a:noFill/>
          <a:ln>
            <a:noFill/>
          </a:ln>
        </p:spPr>
      </p:pic>
      <p:pic>
        <p:nvPicPr>
          <p:cNvPr id="181" name="Shape 181"/>
          <p:cNvPicPr preferRelativeResize="0"/>
          <p:nvPr/>
        </p:nvPicPr>
        <p:blipFill>
          <a:blip r:embed="rId4">
            <a:alphaModFix/>
          </a:blip>
          <a:stretch>
            <a:fillRect/>
          </a:stretch>
        </p:blipFill>
        <p:spPr>
          <a:xfrm>
            <a:off x="1076650" y="4018262"/>
            <a:ext cx="4179600" cy="3319075"/>
          </a:xfrm>
          <a:prstGeom prst="rect">
            <a:avLst/>
          </a:prstGeom>
          <a:noFill/>
          <a:ln>
            <a:noFill/>
          </a:ln>
        </p:spPr>
      </p:pic>
      <p:pic>
        <p:nvPicPr>
          <p:cNvPr id="182" name="Shape 182">
            <a:hlinkClick r:id="rId5"/>
          </p:cNvPr>
          <p:cNvPicPr preferRelativeResize="0"/>
          <p:nvPr/>
        </p:nvPicPr>
        <p:blipFill>
          <a:blip r:embed="rId6">
            <a:alphaModFix/>
          </a:blip>
          <a:stretch>
            <a:fillRect/>
          </a:stretch>
        </p:blipFill>
        <p:spPr>
          <a:xfrm>
            <a:off x="5222025" y="4018250"/>
            <a:ext cx="3759725" cy="35084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nvSpPr>
        <p:spPr>
          <a:xfrm>
            <a:off x="360575" y="168275"/>
            <a:ext cx="9495000" cy="3004800"/>
          </a:xfrm>
          <a:prstGeom prst="rect">
            <a:avLst/>
          </a:prstGeom>
          <a:noFill/>
          <a:ln>
            <a:noFill/>
          </a:ln>
        </p:spPr>
        <p:txBody>
          <a:bodyPr anchorCtr="0" anchor="t" bIns="91425" lIns="91425" rIns="91425" wrap="square" tIns="91425">
            <a:noAutofit/>
          </a:bodyPr>
          <a:lstStyle/>
          <a:p>
            <a:pPr indent="0" lvl="0" marL="0" rtl="0">
              <a:spcBef>
                <a:spcPts val="0"/>
              </a:spcBef>
              <a:buNone/>
            </a:pPr>
            <a:r>
              <a:rPr lang="en-US" sz="2500"/>
              <a:t>Pitocin is another very </a:t>
            </a:r>
            <a:r>
              <a:rPr lang="en-US" sz="2500">
                <a:highlight>
                  <a:srgbClr val="FFFF00"/>
                </a:highlight>
              </a:rPr>
              <a:t>controversial</a:t>
            </a:r>
            <a:r>
              <a:rPr lang="en-US" sz="2500"/>
              <a:t> topic in childbearing today. </a:t>
            </a:r>
          </a:p>
          <a:p>
            <a:pPr indent="0" lvl="0" marL="0" rtl="0">
              <a:spcBef>
                <a:spcPts val="0"/>
              </a:spcBef>
              <a:buNone/>
            </a:pPr>
            <a:r>
              <a:t/>
            </a:r>
            <a:endParaRPr sz="2500"/>
          </a:p>
          <a:p>
            <a:pPr indent="-69850" lvl="0" marL="0" rtl="0">
              <a:spcBef>
                <a:spcPts val="0"/>
              </a:spcBef>
              <a:buClr>
                <a:schemeClr val="dk1"/>
              </a:buClr>
              <a:buSzPts val="1100"/>
              <a:buFont typeface="Arial"/>
              <a:buNone/>
            </a:pPr>
            <a:r>
              <a:rPr lang="en-US" sz="2500"/>
              <a:t>Oxytocin is a natural hormone produced by a woman's body that cause uterine contractions. Pitocin is the synthetic form of oxytocin.</a:t>
            </a:r>
          </a:p>
          <a:p>
            <a:pPr indent="0" lvl="0" marL="0" rtl="0">
              <a:spcBef>
                <a:spcPts val="0"/>
              </a:spcBef>
              <a:buNone/>
            </a:pPr>
            <a:r>
              <a:t/>
            </a:r>
            <a:endParaRPr sz="2500"/>
          </a:p>
          <a:p>
            <a:pPr indent="-69850" lvl="0" marL="0" rtl="0">
              <a:spcBef>
                <a:spcPts val="0"/>
              </a:spcBef>
              <a:buClr>
                <a:schemeClr val="dk1"/>
              </a:buClr>
              <a:buSzPts val="1100"/>
              <a:buFont typeface="Arial"/>
              <a:buNone/>
            </a:pPr>
            <a:r>
              <a:rPr lang="en-US" sz="2500"/>
              <a:t>Pitocin is generally used in two ways: </a:t>
            </a:r>
            <a:br>
              <a:rPr lang="en-US" sz="2500"/>
            </a:br>
            <a:r>
              <a:rPr lang="en-US" sz="2500"/>
              <a:t>                 1) to induce labor, and 2) to augment (speed up) labor.</a:t>
            </a:r>
          </a:p>
          <a:p>
            <a:pPr indent="0" lvl="0" marL="0">
              <a:spcBef>
                <a:spcPts val="0"/>
              </a:spcBef>
              <a:buNone/>
            </a:pPr>
            <a:r>
              <a:t/>
            </a:r>
            <a:endParaRPr sz="2500"/>
          </a:p>
        </p:txBody>
      </p:sp>
      <p:pic>
        <p:nvPicPr>
          <p:cNvPr id="188" name="Shape 188"/>
          <p:cNvPicPr preferRelativeResize="0"/>
          <p:nvPr/>
        </p:nvPicPr>
        <p:blipFill>
          <a:blip r:embed="rId3">
            <a:alphaModFix/>
          </a:blip>
          <a:stretch>
            <a:fillRect/>
          </a:stretch>
        </p:blipFill>
        <p:spPr>
          <a:xfrm>
            <a:off x="790800" y="3846775"/>
            <a:ext cx="3580150" cy="3580150"/>
          </a:xfrm>
          <a:prstGeom prst="rect">
            <a:avLst/>
          </a:prstGeom>
          <a:noFill/>
          <a:ln>
            <a:noFill/>
          </a:ln>
        </p:spPr>
      </p:pic>
      <p:pic>
        <p:nvPicPr>
          <p:cNvPr id="189" name="Shape 189"/>
          <p:cNvPicPr preferRelativeResize="0"/>
          <p:nvPr/>
        </p:nvPicPr>
        <p:blipFill>
          <a:blip r:embed="rId4">
            <a:alphaModFix/>
          </a:blip>
          <a:stretch>
            <a:fillRect/>
          </a:stretch>
        </p:blipFill>
        <p:spPr>
          <a:xfrm>
            <a:off x="4310825" y="3623250"/>
            <a:ext cx="4953000" cy="3714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nvSpPr>
        <p:spPr>
          <a:xfrm>
            <a:off x="268200" y="142025"/>
            <a:ext cx="9505200" cy="2033100"/>
          </a:xfrm>
          <a:prstGeom prst="rect">
            <a:avLst/>
          </a:prstGeom>
          <a:noFill/>
          <a:ln>
            <a:noFill/>
          </a:ln>
        </p:spPr>
        <p:txBody>
          <a:bodyPr anchorCtr="0" anchor="t" bIns="38100" lIns="38100" rIns="38100" wrap="square" tIns="38100">
            <a:noAutofit/>
          </a:bodyPr>
          <a:lstStyle/>
          <a:p>
            <a:pPr indent="0" lvl="0" marL="0" marR="0" rtl="0" algn="l">
              <a:lnSpc>
                <a:spcPct val="107917"/>
              </a:lnSpc>
              <a:spcBef>
                <a:spcPts val="604"/>
              </a:spcBef>
              <a:spcAft>
                <a:spcPts val="0"/>
              </a:spcAft>
              <a:buNone/>
            </a:pPr>
            <a:r>
              <a:rPr b="1" lang="en-US" sz="3333">
                <a:solidFill>
                  <a:srgbClr val="000000"/>
                </a:solidFill>
                <a:latin typeface="Arial"/>
                <a:ea typeface="Arial"/>
                <a:cs typeface="Arial"/>
                <a:sym typeface="Arial"/>
              </a:rPr>
              <a:t>Antidiuretic hormone or ADH</a:t>
            </a:r>
            <a:r>
              <a:rPr lang="en-US" sz="3333">
                <a:solidFill>
                  <a:srgbClr val="000000"/>
                </a:solidFill>
                <a:latin typeface="Arial"/>
                <a:ea typeface="Arial"/>
                <a:cs typeface="Arial"/>
                <a:sym typeface="Arial"/>
              </a:rPr>
              <a:t> - ADH, also called vasopressin, is stored in the back part of the pituitary gland and </a:t>
            </a:r>
            <a:r>
              <a:rPr lang="en-US" sz="3333" u="sng">
                <a:solidFill>
                  <a:srgbClr val="000000"/>
                </a:solidFill>
                <a:latin typeface="Arial"/>
                <a:ea typeface="Arial"/>
                <a:cs typeface="Arial"/>
                <a:sym typeface="Arial"/>
              </a:rPr>
              <a:t>regulates water balance</a:t>
            </a:r>
            <a:r>
              <a:rPr lang="en-US" sz="3333">
                <a:solidFill>
                  <a:srgbClr val="000000"/>
                </a:solidFill>
                <a:latin typeface="Arial"/>
                <a:ea typeface="Arial"/>
                <a:cs typeface="Arial"/>
                <a:sym typeface="Arial"/>
              </a:rPr>
              <a:t>. </a:t>
            </a:r>
          </a:p>
        </p:txBody>
      </p:sp>
      <p:pic>
        <p:nvPicPr>
          <p:cNvPr descr="pp-leaky-toilet.jpg" id="195" name="Shape 195"/>
          <p:cNvPicPr preferRelativeResize="0"/>
          <p:nvPr/>
        </p:nvPicPr>
        <p:blipFill>
          <a:blip r:embed="rId3">
            <a:alphaModFix/>
          </a:blip>
          <a:stretch>
            <a:fillRect/>
          </a:stretch>
        </p:blipFill>
        <p:spPr>
          <a:xfrm>
            <a:off x="818725" y="2700325"/>
            <a:ext cx="3590525" cy="4488150"/>
          </a:xfrm>
          <a:prstGeom prst="rect">
            <a:avLst/>
          </a:prstGeom>
          <a:noFill/>
          <a:ln>
            <a:noFill/>
          </a:ln>
        </p:spPr>
      </p:pic>
      <p:sp>
        <p:nvSpPr>
          <p:cNvPr id="196" name="Shape 196"/>
          <p:cNvSpPr txBox="1"/>
          <p:nvPr/>
        </p:nvSpPr>
        <p:spPr>
          <a:xfrm>
            <a:off x="5030675" y="2914825"/>
            <a:ext cx="4246500" cy="3935700"/>
          </a:xfrm>
          <a:prstGeom prst="rect">
            <a:avLst/>
          </a:prstGeom>
          <a:noFill/>
          <a:ln>
            <a:noFill/>
          </a:ln>
        </p:spPr>
        <p:txBody>
          <a:bodyPr anchorCtr="0" anchor="t" bIns="91425" lIns="91425" rIns="91425" wrap="square" tIns="91425">
            <a:noAutofit/>
          </a:bodyPr>
          <a:lstStyle/>
          <a:p>
            <a:pPr indent="0" lvl="0" marL="0">
              <a:spcBef>
                <a:spcPts val="0"/>
              </a:spcBef>
              <a:buNone/>
            </a:pPr>
            <a:r>
              <a:rPr lang="en-US" sz="2800"/>
              <a:t>Too much urination can lead to dehydration.  When the body is dehydrated, ADH will cause the kidneys to conserve water.</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descr="Image result for hormone negative feedback" id="201" name="Shape 201"/>
          <p:cNvPicPr preferRelativeResize="0"/>
          <p:nvPr/>
        </p:nvPicPr>
        <p:blipFill>
          <a:blip r:embed="rId3">
            <a:alphaModFix/>
          </a:blip>
          <a:stretch>
            <a:fillRect/>
          </a:stretch>
        </p:blipFill>
        <p:spPr>
          <a:xfrm>
            <a:off x="177500" y="43600"/>
            <a:ext cx="6389425" cy="7532800"/>
          </a:xfrm>
          <a:prstGeom prst="rect">
            <a:avLst/>
          </a:prstGeom>
          <a:noFill/>
          <a:ln>
            <a:noFill/>
          </a:ln>
        </p:spPr>
      </p:pic>
      <p:sp>
        <p:nvSpPr>
          <p:cNvPr id="202" name="Shape 202"/>
          <p:cNvSpPr txBox="1"/>
          <p:nvPr/>
        </p:nvSpPr>
        <p:spPr>
          <a:xfrm>
            <a:off x="6744425" y="213000"/>
            <a:ext cx="3099900" cy="2910600"/>
          </a:xfrm>
          <a:prstGeom prst="rect">
            <a:avLst/>
          </a:prstGeom>
          <a:noFill/>
          <a:ln>
            <a:noFill/>
          </a:ln>
        </p:spPr>
        <p:txBody>
          <a:bodyPr anchorCtr="0" anchor="t" bIns="91425" lIns="91425" rIns="91425" wrap="square" tIns="91425">
            <a:noAutofit/>
          </a:bodyPr>
          <a:lstStyle/>
          <a:p>
            <a:pPr indent="0" lvl="0" marL="0">
              <a:spcBef>
                <a:spcPts val="0"/>
              </a:spcBef>
              <a:buNone/>
            </a:pPr>
            <a:r>
              <a:rPr lang="en-US" sz="3000"/>
              <a:t>Why do you feel thirsty?</a:t>
            </a:r>
          </a:p>
          <a:p>
            <a:pPr indent="0" lvl="0" marL="0">
              <a:spcBef>
                <a:spcPts val="0"/>
              </a:spcBef>
              <a:buNone/>
            </a:pPr>
            <a:r>
              <a:t/>
            </a:r>
            <a:endParaRPr sz="3000"/>
          </a:p>
          <a:p>
            <a:pPr indent="0" lvl="0" marL="0">
              <a:spcBef>
                <a:spcPts val="0"/>
              </a:spcBef>
              <a:buNone/>
            </a:pPr>
            <a:r>
              <a:rPr lang="en-US" sz="3000"/>
              <a:t>Is this positive or negative feedback?</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nvSpPr>
        <p:spPr>
          <a:xfrm>
            <a:off x="314500" y="266675"/>
            <a:ext cx="9027300" cy="1849500"/>
          </a:xfrm>
          <a:prstGeom prst="rect">
            <a:avLst/>
          </a:prstGeom>
          <a:noFill/>
          <a:ln>
            <a:noFill/>
          </a:ln>
        </p:spPr>
        <p:txBody>
          <a:bodyPr anchorCtr="0" anchor="t" bIns="38100" lIns="38100" rIns="38100" wrap="square" tIns="38100">
            <a:noAutofit/>
          </a:bodyPr>
          <a:lstStyle/>
          <a:p>
            <a:pPr indent="0" lvl="0" marL="0" marR="0" rtl="0" algn="l">
              <a:lnSpc>
                <a:spcPct val="107812"/>
              </a:lnSpc>
              <a:spcBef>
                <a:spcPts val="0"/>
              </a:spcBef>
              <a:spcAft>
                <a:spcPts val="0"/>
              </a:spcAft>
              <a:buNone/>
            </a:pPr>
            <a:r>
              <a:rPr b="1" lang="en-US" sz="3555" u="sng">
                <a:solidFill>
                  <a:srgbClr val="000000"/>
                </a:solidFill>
                <a:latin typeface="Arial"/>
                <a:ea typeface="Arial"/>
                <a:cs typeface="Arial"/>
                <a:sym typeface="Arial"/>
              </a:rPr>
              <a:t>Diuretics</a:t>
            </a:r>
            <a:r>
              <a:rPr lang="en-US" sz="3555">
                <a:solidFill>
                  <a:srgbClr val="000000"/>
                </a:solidFill>
                <a:latin typeface="Arial"/>
                <a:ea typeface="Arial"/>
                <a:cs typeface="Arial"/>
                <a:sym typeface="Arial"/>
              </a:rPr>
              <a:t> – increase urine production</a:t>
            </a:r>
          </a:p>
          <a:p>
            <a:pPr indent="0" lvl="0" marL="0" marR="0" rtl="0" algn="l">
              <a:lnSpc>
                <a:spcPct val="107812"/>
              </a:lnSpc>
              <a:spcBef>
                <a:spcPts val="635"/>
              </a:spcBef>
              <a:spcAft>
                <a:spcPts val="0"/>
              </a:spcAft>
              <a:buNone/>
            </a:pPr>
            <a:r>
              <a:rPr lang="en-US" sz="3555">
                <a:solidFill>
                  <a:srgbClr val="000000"/>
                </a:solidFill>
                <a:latin typeface="Arial"/>
                <a:ea typeface="Arial"/>
                <a:cs typeface="Arial"/>
                <a:sym typeface="Arial"/>
              </a:rPr>
              <a:t>Many common foods and drinks contain chemicals that are diuretics (alcohol)</a:t>
            </a:r>
          </a:p>
        </p:txBody>
      </p:sp>
      <p:pic>
        <p:nvPicPr>
          <p:cNvPr id="208" name="Shape 208"/>
          <p:cNvPicPr preferRelativeResize="0"/>
          <p:nvPr/>
        </p:nvPicPr>
        <p:blipFill>
          <a:blip r:embed="rId3">
            <a:alphaModFix/>
          </a:blip>
          <a:stretch>
            <a:fillRect/>
          </a:stretch>
        </p:blipFill>
        <p:spPr>
          <a:xfrm>
            <a:off x="146750" y="3120350"/>
            <a:ext cx="4445000" cy="4233325"/>
          </a:xfrm>
          <a:prstGeom prst="rect">
            <a:avLst/>
          </a:prstGeom>
          <a:noFill/>
          <a:ln>
            <a:noFill/>
          </a:ln>
        </p:spPr>
      </p:pic>
      <p:sp>
        <p:nvSpPr>
          <p:cNvPr id="209" name="Shape 209"/>
          <p:cNvSpPr txBox="1"/>
          <p:nvPr/>
        </p:nvSpPr>
        <p:spPr>
          <a:xfrm>
            <a:off x="4673600" y="2336775"/>
            <a:ext cx="4866900" cy="1568525"/>
          </a:xfrm>
          <a:prstGeom prst="rect">
            <a:avLst/>
          </a:prstGeom>
          <a:noFill/>
          <a:ln>
            <a:noFill/>
          </a:ln>
        </p:spPr>
        <p:txBody>
          <a:bodyPr anchorCtr="0" anchor="t" bIns="38100" lIns="38100" rIns="38100" wrap="square" tIns="38100">
            <a:noAutofit/>
          </a:bodyPr>
          <a:lstStyle/>
          <a:p>
            <a:pPr indent="0" lvl="0" marL="0" marR="0" rtl="0" algn="l">
              <a:lnSpc>
                <a:spcPct val="119886"/>
              </a:lnSpc>
              <a:spcBef>
                <a:spcPts val="0"/>
              </a:spcBef>
              <a:spcAft>
                <a:spcPts val="0"/>
              </a:spcAft>
              <a:buNone/>
            </a:pPr>
            <a:r>
              <a:rPr lang="en-US" sz="2444">
                <a:solidFill>
                  <a:srgbClr val="000000"/>
                </a:solidFill>
                <a:latin typeface="Arial"/>
                <a:ea typeface="Arial"/>
                <a:cs typeface="Arial"/>
                <a:sym typeface="Arial"/>
              </a:rPr>
              <a:t>Midol relieves symptoms of bloating because it contains a diuretic that will make you urinate more</a:t>
            </a:r>
          </a:p>
        </p:txBody>
      </p:sp>
      <p:sp>
        <p:nvSpPr>
          <p:cNvPr id="210" name="Shape 210"/>
          <p:cNvSpPr txBox="1"/>
          <p:nvPr/>
        </p:nvSpPr>
        <p:spPr>
          <a:xfrm>
            <a:off x="4631300" y="4349175"/>
            <a:ext cx="4951500" cy="3004500"/>
          </a:xfrm>
          <a:prstGeom prst="rect">
            <a:avLst/>
          </a:prstGeom>
          <a:noFill/>
          <a:ln>
            <a:noFill/>
          </a:ln>
        </p:spPr>
        <p:txBody>
          <a:bodyPr anchorCtr="0" anchor="t" bIns="38100" lIns="38100" rIns="38100" wrap="square" tIns="38100">
            <a:noAutofit/>
          </a:bodyPr>
          <a:lstStyle/>
          <a:p>
            <a:pPr indent="0" lvl="0" marL="0" marR="0" rtl="0" algn="l">
              <a:lnSpc>
                <a:spcPct val="120139"/>
              </a:lnSpc>
              <a:spcBef>
                <a:spcPts val="0"/>
              </a:spcBef>
              <a:spcAft>
                <a:spcPts val="0"/>
              </a:spcAft>
              <a:buNone/>
            </a:pPr>
            <a:r>
              <a:rPr b="1" lang="en-US" sz="2000">
                <a:solidFill>
                  <a:srgbClr val="000000"/>
                </a:solidFill>
                <a:latin typeface="Arial"/>
                <a:ea typeface="Arial"/>
                <a:cs typeface="Arial"/>
                <a:sym typeface="Arial"/>
              </a:rPr>
              <a:t>Active Ingredients: </a:t>
            </a:r>
            <a:r>
              <a:rPr lang="en-US" sz="2000">
                <a:solidFill>
                  <a:srgbClr val="000000"/>
                </a:solidFill>
                <a:latin typeface="Arial"/>
                <a:ea typeface="Arial"/>
                <a:cs typeface="Arial"/>
                <a:sym typeface="Arial"/>
              </a:rPr>
              <a:t>(in each caplet): Acetaminophen (500 mg) (Pain Reliever), Caffeine (60mg) (Diuretic, Stimulant), Pyrilamine Maleate (15 mg) (Diuretic)</a:t>
            </a:r>
            <a:br>
              <a:rPr lang="en-US" sz="2000">
                <a:solidFill>
                  <a:srgbClr val="000000"/>
                </a:solidFill>
                <a:latin typeface="Arial"/>
                <a:ea typeface="Arial"/>
                <a:cs typeface="Arial"/>
                <a:sym typeface="Arial"/>
              </a:rPr>
            </a:br>
            <a:br>
              <a:rPr lang="en-US" sz="1200">
                <a:solidFill>
                  <a:srgbClr val="000000"/>
                </a:solidFill>
                <a:latin typeface="Arial"/>
                <a:ea typeface="Arial"/>
                <a:cs typeface="Arial"/>
                <a:sym typeface="Arial"/>
              </a:rPr>
            </a:br>
            <a:r>
              <a:rPr b="1" lang="en-US" sz="1200">
                <a:solidFill>
                  <a:srgbClr val="000000"/>
                </a:solidFill>
                <a:latin typeface="Arial"/>
                <a:ea typeface="Arial"/>
                <a:cs typeface="Arial"/>
                <a:sym typeface="Arial"/>
              </a:rPr>
              <a:t>Inactive Ingredients: </a:t>
            </a:r>
            <a:r>
              <a:rPr lang="en-US" sz="1200">
                <a:solidFill>
                  <a:srgbClr val="000000"/>
                </a:solidFill>
                <a:latin typeface="Arial"/>
                <a:ea typeface="Arial"/>
                <a:cs typeface="Arial"/>
                <a:sym typeface="Arial"/>
              </a:rPr>
              <a:t>Carnauba Wax, Croscarmellose Sodium, FD&amp;C Blue 2, Hypromellose, Magnesium Stearate, Microcrystalline Cellulose, Pregelatinized Starch, Propylene Glycol, Shellac, Titanium Dioxide, Triacetin</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356375" y="208650"/>
            <a:ext cx="9015600" cy="855000"/>
          </a:xfrm>
          <a:prstGeom prst="rect">
            <a:avLst/>
          </a:prstGeom>
          <a:noFill/>
          <a:ln>
            <a:noFill/>
          </a:ln>
        </p:spPr>
        <p:txBody>
          <a:bodyPr anchorCtr="0" anchor="ctr" bIns="38100" lIns="38100" rIns="38100" wrap="square" tIns="38100">
            <a:noAutofit/>
          </a:bodyPr>
          <a:lstStyle/>
          <a:p>
            <a:pPr indent="0" lvl="0" marL="0" marR="0">
              <a:lnSpc>
                <a:spcPct val="120000"/>
              </a:lnSpc>
              <a:spcBef>
                <a:spcPts val="0"/>
              </a:spcBef>
              <a:spcAft>
                <a:spcPts val="0"/>
              </a:spcAft>
              <a:buNone/>
            </a:pPr>
            <a:r>
              <a:rPr lang="en-US" sz="4000">
                <a:solidFill>
                  <a:srgbClr val="000000"/>
                </a:solidFill>
                <a:latin typeface="Arial"/>
                <a:ea typeface="Arial"/>
                <a:cs typeface="Arial"/>
                <a:sym typeface="Arial"/>
              </a:rPr>
              <a:t>THYROID GLAND</a:t>
            </a:r>
          </a:p>
        </p:txBody>
      </p:sp>
      <p:sp>
        <p:nvSpPr>
          <p:cNvPr id="216" name="Shape 216"/>
          <p:cNvSpPr txBox="1"/>
          <p:nvPr/>
        </p:nvSpPr>
        <p:spPr>
          <a:xfrm>
            <a:off x="356375" y="1231725"/>
            <a:ext cx="4821850" cy="4134275"/>
          </a:xfrm>
          <a:prstGeom prst="rect">
            <a:avLst/>
          </a:prstGeom>
          <a:noFill/>
          <a:ln>
            <a:noFill/>
          </a:ln>
        </p:spPr>
        <p:txBody>
          <a:bodyPr anchorCtr="0" anchor="t" bIns="38100" lIns="38100" rIns="38100" wrap="square" tIns="38100">
            <a:noAutofit/>
          </a:bodyPr>
          <a:lstStyle/>
          <a:p>
            <a:pPr indent="0" lvl="0" marL="0" rtl="0" algn="l">
              <a:lnSpc>
                <a:spcPct val="108065"/>
              </a:lnSpc>
              <a:spcBef>
                <a:spcPts val="0"/>
              </a:spcBef>
              <a:buNone/>
            </a:pPr>
            <a:r>
              <a:rPr lang="en-US" sz="3444">
                <a:solidFill>
                  <a:srgbClr val="000000"/>
                </a:solidFill>
                <a:latin typeface="Arial"/>
                <a:ea typeface="Arial"/>
                <a:cs typeface="Arial"/>
                <a:sym typeface="Arial"/>
              </a:rPr>
              <a:t>The thyroid hormones control your </a:t>
            </a:r>
            <a:r>
              <a:rPr lang="en-US" sz="3444" u="sng">
                <a:solidFill>
                  <a:srgbClr val="000000"/>
                </a:solidFill>
                <a:latin typeface="Arial"/>
                <a:ea typeface="Arial"/>
                <a:cs typeface="Arial"/>
                <a:sym typeface="Arial"/>
              </a:rPr>
              <a:t>metabolism</a:t>
            </a:r>
            <a:r>
              <a:rPr lang="en-US" sz="3444">
                <a:solidFill>
                  <a:srgbClr val="000000"/>
                </a:solidFill>
                <a:latin typeface="Arial"/>
                <a:ea typeface="Arial"/>
                <a:cs typeface="Arial"/>
                <a:sym typeface="Arial"/>
              </a:rPr>
              <a:t>, which is the body's ability to break down food and store it as energy and release of energy </a:t>
            </a:r>
          </a:p>
          <a:p>
            <a:pPr indent="0" lvl="0" marL="0" marR="0" rtl="0" algn="l">
              <a:lnSpc>
                <a:spcPct val="107916"/>
              </a:lnSpc>
              <a:spcBef>
                <a:spcPts val="604"/>
              </a:spcBef>
              <a:spcAft>
                <a:spcPts val="0"/>
              </a:spcAft>
              <a:buNone/>
            </a:pPr>
            <a:r>
              <a:t/>
            </a:r>
            <a:endParaRPr sz="3333">
              <a:solidFill>
                <a:srgbClr val="000000"/>
              </a:solidFill>
              <a:latin typeface="Arial"/>
              <a:ea typeface="Arial"/>
              <a:cs typeface="Arial"/>
              <a:sym typeface="Arial"/>
            </a:endParaRPr>
          </a:p>
          <a:p>
            <a:pPr indent="0" lvl="0" marL="0" marR="0" rtl="0" algn="l">
              <a:lnSpc>
                <a:spcPct val="107916"/>
              </a:lnSpc>
              <a:spcBef>
                <a:spcPts val="604"/>
              </a:spcBef>
              <a:spcAft>
                <a:spcPts val="0"/>
              </a:spcAft>
              <a:buNone/>
            </a:pPr>
            <a:r>
              <a:t/>
            </a:r>
            <a:endParaRPr sz="3333">
              <a:solidFill>
                <a:srgbClr val="000000"/>
              </a:solidFill>
              <a:latin typeface="Arial"/>
              <a:ea typeface="Arial"/>
              <a:cs typeface="Arial"/>
              <a:sym typeface="Arial"/>
            </a:endParaRPr>
          </a:p>
          <a:p>
            <a:pPr indent="0" lvl="0" marL="0" marR="0" rtl="0" algn="l">
              <a:lnSpc>
                <a:spcPct val="107916"/>
              </a:lnSpc>
              <a:spcBef>
                <a:spcPts val="604"/>
              </a:spcBef>
              <a:spcAft>
                <a:spcPts val="0"/>
              </a:spcAft>
              <a:buNone/>
            </a:pPr>
            <a:r>
              <a:t/>
            </a:r>
            <a:endParaRPr sz="3333">
              <a:solidFill>
                <a:srgbClr val="000000"/>
              </a:solidFill>
              <a:latin typeface="Arial"/>
              <a:ea typeface="Arial"/>
              <a:cs typeface="Arial"/>
              <a:sym typeface="Arial"/>
            </a:endParaRPr>
          </a:p>
        </p:txBody>
      </p:sp>
      <p:pic>
        <p:nvPicPr>
          <p:cNvPr id="217" name="Shape 217"/>
          <p:cNvPicPr preferRelativeResize="0"/>
          <p:nvPr/>
        </p:nvPicPr>
        <p:blipFill rotWithShape="1">
          <a:blip r:embed="rId3">
            <a:alphaModFix/>
          </a:blip>
          <a:srcRect b="0" l="17223" r="13853" t="0"/>
          <a:stretch/>
        </p:blipFill>
        <p:spPr>
          <a:xfrm>
            <a:off x="5584850" y="398900"/>
            <a:ext cx="3951975" cy="5799925"/>
          </a:xfrm>
          <a:prstGeom prst="rect">
            <a:avLst/>
          </a:prstGeom>
          <a:noFill/>
          <a:ln>
            <a:noFill/>
          </a:ln>
        </p:spPr>
      </p:pic>
      <p:sp>
        <p:nvSpPr>
          <p:cNvPr id="218" name="Shape 218"/>
          <p:cNvSpPr txBox="1"/>
          <p:nvPr/>
        </p:nvSpPr>
        <p:spPr>
          <a:xfrm>
            <a:off x="610300" y="6649725"/>
            <a:ext cx="4744800" cy="579900"/>
          </a:xfrm>
          <a:prstGeom prst="rect">
            <a:avLst/>
          </a:prstGeom>
          <a:noFill/>
          <a:ln>
            <a:noFill/>
          </a:ln>
        </p:spPr>
        <p:txBody>
          <a:bodyPr anchorCtr="0" anchor="t" bIns="91425" lIns="91425" rIns="91425" wrap="square" tIns="91425">
            <a:noAutofit/>
          </a:bodyPr>
          <a:lstStyle/>
          <a:p>
            <a:pPr indent="0" lvl="0" marL="0">
              <a:spcBef>
                <a:spcPts val="0"/>
              </a:spcBef>
              <a:buNone/>
            </a:pPr>
            <a:r>
              <a:rPr lang="en-US" sz="2400" u="sng">
                <a:solidFill>
                  <a:schemeClr val="hlink"/>
                </a:solidFill>
                <a:hlinkClick r:id="rId4"/>
              </a:rPr>
              <a:t>TED-Ed Video on the Thyroid</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nvSpPr>
        <p:spPr>
          <a:xfrm>
            <a:off x="271625" y="1087275"/>
            <a:ext cx="9221700" cy="5773500"/>
          </a:xfrm>
          <a:prstGeom prst="rect">
            <a:avLst/>
          </a:prstGeom>
          <a:noFill/>
          <a:ln>
            <a:noFill/>
          </a:ln>
        </p:spPr>
        <p:txBody>
          <a:bodyPr anchorCtr="0" anchor="t" bIns="38100" lIns="38100" rIns="38100" wrap="square" tIns="38100">
            <a:noAutofit/>
          </a:bodyPr>
          <a:lstStyle/>
          <a:p>
            <a:pPr indent="0" lvl="0" marL="0" marR="0" algn="l">
              <a:lnSpc>
                <a:spcPct val="120000"/>
              </a:lnSpc>
              <a:spcBef>
                <a:spcPts val="0"/>
              </a:spcBef>
              <a:spcAft>
                <a:spcPts val="0"/>
              </a:spcAft>
              <a:buNone/>
            </a:pPr>
            <a:r>
              <a:rPr b="1" lang="en-US" sz="3333">
                <a:solidFill>
                  <a:srgbClr val="000000"/>
                </a:solidFill>
                <a:latin typeface="Arial"/>
                <a:ea typeface="Arial"/>
                <a:cs typeface="Arial"/>
                <a:sym typeface="Arial"/>
              </a:rPr>
              <a:t>Thyroxin (T4) &amp; Tri-iodothyronine</a:t>
            </a:r>
            <a:r>
              <a:rPr lang="en-US" sz="3333">
                <a:solidFill>
                  <a:srgbClr val="000000"/>
                </a:solidFill>
                <a:latin typeface="Arial"/>
                <a:ea typeface="Arial"/>
                <a:cs typeface="Arial"/>
                <a:sym typeface="Arial"/>
              </a:rPr>
              <a:t> </a:t>
            </a:r>
            <a:r>
              <a:rPr b="1" lang="en-US" sz="3333">
                <a:solidFill>
                  <a:srgbClr val="000000"/>
                </a:solidFill>
                <a:latin typeface="Arial"/>
                <a:ea typeface="Arial"/>
                <a:cs typeface="Arial"/>
                <a:sym typeface="Arial"/>
              </a:rPr>
              <a:t>(T3) </a:t>
            </a:r>
            <a:r>
              <a:rPr lang="en-US" sz="3333">
                <a:solidFill>
                  <a:srgbClr val="000000"/>
                </a:solidFill>
                <a:latin typeface="Arial"/>
                <a:ea typeface="Arial"/>
                <a:cs typeface="Arial"/>
                <a:sym typeface="Arial"/>
              </a:rPr>
              <a:t>- both increase the rate at which cells release energy from carbohydrates</a:t>
            </a:r>
          </a:p>
          <a:p>
            <a:pPr indent="0" lvl="0" marL="0" marR="0" algn="l">
              <a:lnSpc>
                <a:spcPct val="120000"/>
              </a:lnSpc>
              <a:spcBef>
                <a:spcPts val="604"/>
              </a:spcBef>
              <a:spcAft>
                <a:spcPts val="0"/>
              </a:spcAft>
              <a:buNone/>
            </a:pPr>
            <a:r>
              <a:rPr b="1" lang="en-US" sz="3333">
                <a:solidFill>
                  <a:srgbClr val="000000"/>
                </a:solidFill>
                <a:latin typeface="Arial"/>
                <a:ea typeface="Arial"/>
                <a:cs typeface="Arial"/>
                <a:sym typeface="Arial"/>
              </a:rPr>
              <a:t>Calcitonin</a:t>
            </a:r>
            <a:r>
              <a:rPr lang="en-US" sz="3333">
                <a:solidFill>
                  <a:srgbClr val="000000"/>
                </a:solidFill>
                <a:latin typeface="Arial"/>
                <a:ea typeface="Arial"/>
                <a:cs typeface="Arial"/>
                <a:sym typeface="Arial"/>
              </a:rPr>
              <a:t> – regulates the blood concentration of calcium</a:t>
            </a:r>
          </a:p>
          <a:p>
            <a:pPr indent="0" lvl="0" marL="0" marR="0" algn="l">
              <a:lnSpc>
                <a:spcPct val="120000"/>
              </a:lnSpc>
              <a:spcBef>
                <a:spcPts val="604"/>
              </a:spcBef>
              <a:spcAft>
                <a:spcPts val="0"/>
              </a:spcAft>
              <a:buNone/>
            </a:pPr>
            <a:r>
              <a:t/>
            </a:r>
            <a:endParaRPr sz="3333">
              <a:solidFill>
                <a:srgbClr val="000000"/>
              </a:solidFill>
              <a:latin typeface="Arial"/>
              <a:ea typeface="Arial"/>
              <a:cs typeface="Arial"/>
              <a:sym typeface="Arial"/>
            </a:endParaRPr>
          </a:p>
          <a:p>
            <a:pPr indent="0" lvl="0" marL="0" marR="0" rtl="0" algn="l">
              <a:lnSpc>
                <a:spcPct val="120000"/>
              </a:lnSpc>
              <a:spcBef>
                <a:spcPts val="604"/>
              </a:spcBef>
              <a:spcAft>
                <a:spcPts val="0"/>
              </a:spcAft>
              <a:buNone/>
            </a:pPr>
            <a:r>
              <a:rPr lang="en-US" sz="3333">
                <a:solidFill>
                  <a:srgbClr val="000000"/>
                </a:solidFill>
                <a:latin typeface="Arial"/>
                <a:ea typeface="Arial"/>
                <a:cs typeface="Arial"/>
                <a:sym typeface="Arial"/>
              </a:rPr>
              <a:t>BMR – basal metabolic rate : how many calories the body must consume to maintain life</a:t>
            </a:r>
          </a:p>
          <a:p>
            <a:pPr indent="0" lvl="0" marL="0" marR="0" algn="l">
              <a:lnSpc>
                <a:spcPct val="120000"/>
              </a:lnSpc>
              <a:spcBef>
                <a:spcPts val="604"/>
              </a:spcBef>
              <a:spcAft>
                <a:spcPts val="0"/>
              </a:spcAft>
              <a:buNone/>
            </a:pPr>
            <a:r>
              <a:rPr lang="en-US" sz="3333">
                <a:solidFill>
                  <a:srgbClr val="000000"/>
                </a:solidFill>
                <a:latin typeface="Arial"/>
                <a:ea typeface="Arial"/>
                <a:cs typeface="Arial"/>
                <a:sym typeface="Arial"/>
              </a:rPr>
              <a:t>                        </a:t>
            </a:r>
            <a:r>
              <a:rPr lang="en-US" sz="3333" u="sng">
                <a:solidFill>
                  <a:schemeClr val="hlink"/>
                </a:solidFill>
                <a:hlinkClick r:id="rId3"/>
              </a:rPr>
              <a:t>BMR Calculator</a:t>
            </a:r>
          </a:p>
          <a:p>
            <a:pPr indent="0" lvl="0" marL="0" marR="0" algn="l">
              <a:lnSpc>
                <a:spcPct val="120000"/>
              </a:lnSpc>
              <a:spcBef>
                <a:spcPts val="604"/>
              </a:spcBef>
              <a:spcAft>
                <a:spcPts val="0"/>
              </a:spcAft>
              <a:buNone/>
            </a:pPr>
            <a:r>
              <a:t/>
            </a:r>
            <a:endParaRPr sz="3333">
              <a:solidFill>
                <a:srgbClr val="000000"/>
              </a:solidFill>
              <a:latin typeface="Arial"/>
              <a:ea typeface="Arial"/>
              <a:cs typeface="Arial"/>
              <a:sym typeface="Arial"/>
            </a:endParaRPr>
          </a:p>
        </p:txBody>
      </p:sp>
      <p:sp>
        <p:nvSpPr>
          <p:cNvPr id="224" name="Shape 224"/>
          <p:cNvSpPr txBox="1"/>
          <p:nvPr/>
        </p:nvSpPr>
        <p:spPr>
          <a:xfrm>
            <a:off x="168050" y="96825"/>
            <a:ext cx="7237500" cy="760500"/>
          </a:xfrm>
          <a:prstGeom prst="rect">
            <a:avLst/>
          </a:prstGeom>
          <a:noFill/>
          <a:ln>
            <a:noFill/>
          </a:ln>
        </p:spPr>
        <p:txBody>
          <a:bodyPr anchorCtr="0" anchor="t" bIns="38100" lIns="38100" rIns="38100" wrap="square" tIns="38100">
            <a:noAutofit/>
          </a:bodyPr>
          <a:lstStyle/>
          <a:p>
            <a:pPr indent="0" lvl="0" marL="0" marR="0" algn="l">
              <a:lnSpc>
                <a:spcPct val="120000"/>
              </a:lnSpc>
              <a:spcBef>
                <a:spcPts val="0"/>
              </a:spcBef>
              <a:spcAft>
                <a:spcPts val="0"/>
              </a:spcAft>
              <a:buNone/>
            </a:pPr>
            <a:r>
              <a:rPr lang="en-US" sz="4444">
                <a:solidFill>
                  <a:srgbClr val="000000"/>
                </a:solidFill>
                <a:latin typeface="Arial"/>
                <a:ea typeface="Arial"/>
                <a:cs typeface="Arial"/>
                <a:sym typeface="Arial"/>
              </a:rPr>
              <a:t>THYROID HORMONES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 name="Shape 38"/>
        <p:cNvGrpSpPr/>
        <p:nvPr/>
      </p:nvGrpSpPr>
      <p:grpSpPr>
        <a:xfrm>
          <a:off x="0" y="0"/>
          <a:ext cx="0" cy="0"/>
          <a:chOff x="0" y="0"/>
          <a:chExt cx="0" cy="0"/>
        </a:xfrm>
      </p:grpSpPr>
      <p:sp>
        <p:nvSpPr>
          <p:cNvPr id="39" name="Shape 39"/>
          <p:cNvSpPr txBox="1"/>
          <p:nvPr>
            <p:ph type="title"/>
          </p:nvPr>
        </p:nvSpPr>
        <p:spPr>
          <a:xfrm>
            <a:off x="525625" y="51150"/>
            <a:ext cx="9015575" cy="854869"/>
          </a:xfrm>
          <a:prstGeom prst="rect">
            <a:avLst/>
          </a:prstGeom>
          <a:noFill/>
          <a:ln>
            <a:noFill/>
          </a:ln>
        </p:spPr>
        <p:txBody>
          <a:bodyPr anchorCtr="0" anchor="ctr" bIns="38100" lIns="38100" rIns="38100" wrap="square" tIns="38100">
            <a:noAutofit/>
          </a:bodyPr>
          <a:lstStyle/>
          <a:p>
            <a:pPr indent="0" lvl="0" marL="0" marR="0">
              <a:lnSpc>
                <a:spcPct val="120000"/>
              </a:lnSpc>
              <a:spcBef>
                <a:spcPts val="0"/>
              </a:spcBef>
              <a:spcAft>
                <a:spcPts val="0"/>
              </a:spcAft>
              <a:buNone/>
            </a:pPr>
            <a:r>
              <a:rPr lang="en-US" sz="4444">
                <a:solidFill>
                  <a:srgbClr val="000000"/>
                </a:solidFill>
                <a:latin typeface="Arial"/>
                <a:ea typeface="Arial"/>
                <a:cs typeface="Arial"/>
                <a:sym typeface="Arial"/>
              </a:rPr>
              <a:t>BIG IDEA:</a:t>
            </a:r>
          </a:p>
        </p:txBody>
      </p:sp>
      <p:sp>
        <p:nvSpPr>
          <p:cNvPr id="40" name="Shape 40"/>
          <p:cNvSpPr txBox="1"/>
          <p:nvPr/>
        </p:nvSpPr>
        <p:spPr>
          <a:xfrm>
            <a:off x="572200" y="954275"/>
            <a:ext cx="9015600" cy="1563900"/>
          </a:xfrm>
          <a:prstGeom prst="rect">
            <a:avLst/>
          </a:prstGeom>
          <a:noFill/>
          <a:ln>
            <a:noFill/>
          </a:ln>
        </p:spPr>
        <p:txBody>
          <a:bodyPr anchorCtr="0" anchor="t" bIns="38100" lIns="38100" rIns="38100" wrap="square" tIns="38100">
            <a:noAutofit/>
          </a:bodyPr>
          <a:lstStyle/>
          <a:p>
            <a:pPr indent="0" lvl="0" marL="0" marR="0" algn="l">
              <a:lnSpc>
                <a:spcPct val="107986"/>
              </a:lnSpc>
              <a:spcBef>
                <a:spcPts val="0"/>
              </a:spcBef>
              <a:spcAft>
                <a:spcPts val="0"/>
              </a:spcAft>
              <a:buNone/>
            </a:pPr>
            <a:r>
              <a:rPr lang="en-US" sz="4000" u="sng">
                <a:solidFill>
                  <a:srgbClr val="000000"/>
                </a:solidFill>
                <a:latin typeface="Arial"/>
                <a:ea typeface="Arial"/>
                <a:cs typeface="Arial"/>
                <a:sym typeface="Arial"/>
              </a:rPr>
              <a:t>HORMONES</a:t>
            </a:r>
            <a:r>
              <a:rPr lang="en-US" sz="4000">
                <a:solidFill>
                  <a:srgbClr val="000000"/>
                </a:solidFill>
                <a:latin typeface="Arial"/>
                <a:ea typeface="Arial"/>
                <a:cs typeface="Arial"/>
                <a:sym typeface="Arial"/>
              </a:rPr>
              <a:t> are chemical </a:t>
            </a:r>
            <a:r>
              <a:rPr lang="en-US" sz="4000" u="sng">
                <a:solidFill>
                  <a:srgbClr val="000000"/>
                </a:solidFill>
                <a:latin typeface="Arial"/>
                <a:ea typeface="Arial"/>
                <a:cs typeface="Arial"/>
                <a:sym typeface="Arial"/>
              </a:rPr>
              <a:t>MESSENGERS</a:t>
            </a:r>
            <a:r>
              <a:rPr lang="en-US" sz="4000">
                <a:solidFill>
                  <a:srgbClr val="000000"/>
                </a:solidFill>
                <a:latin typeface="Arial"/>
                <a:ea typeface="Arial"/>
                <a:cs typeface="Arial"/>
                <a:sym typeface="Arial"/>
              </a:rPr>
              <a:t> that act on target cells </a:t>
            </a:r>
          </a:p>
          <a:p>
            <a:pPr indent="0" lvl="0" marL="0" marR="0" algn="l">
              <a:lnSpc>
                <a:spcPct val="107916"/>
              </a:lnSpc>
              <a:spcBef>
                <a:spcPts val="604"/>
              </a:spcBef>
              <a:spcAft>
                <a:spcPts val="0"/>
              </a:spcAft>
              <a:buNone/>
            </a:pPr>
            <a:r>
              <a:t/>
            </a:r>
            <a:endParaRPr sz="3333">
              <a:solidFill>
                <a:srgbClr val="000000"/>
              </a:solidFill>
              <a:latin typeface="Arial"/>
              <a:ea typeface="Arial"/>
              <a:cs typeface="Arial"/>
              <a:sym typeface="Arial"/>
            </a:endParaRPr>
          </a:p>
        </p:txBody>
      </p:sp>
      <p:pic>
        <p:nvPicPr>
          <p:cNvPr id="41" name="Shape 41"/>
          <p:cNvPicPr preferRelativeResize="0"/>
          <p:nvPr/>
        </p:nvPicPr>
        <p:blipFill rotWithShape="1">
          <a:blip r:embed="rId3">
            <a:alphaModFix/>
          </a:blip>
          <a:srcRect b="5775" l="66906" r="0" t="0"/>
          <a:stretch/>
        </p:blipFill>
        <p:spPr>
          <a:xfrm>
            <a:off x="2309650" y="2566425"/>
            <a:ext cx="4032575" cy="4770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477125" y="119550"/>
            <a:ext cx="9015600" cy="1243800"/>
          </a:xfrm>
          <a:prstGeom prst="rect">
            <a:avLst/>
          </a:prstGeom>
          <a:noFill/>
          <a:ln>
            <a:noFill/>
          </a:ln>
        </p:spPr>
        <p:txBody>
          <a:bodyPr anchorCtr="0" anchor="ctr" bIns="38100" lIns="38100" rIns="38100" wrap="square" tIns="38100">
            <a:noAutofit/>
          </a:bodyPr>
          <a:lstStyle/>
          <a:p>
            <a:pPr indent="0" lvl="0" marL="0" marR="0">
              <a:lnSpc>
                <a:spcPct val="119886"/>
              </a:lnSpc>
              <a:spcBef>
                <a:spcPts val="0"/>
              </a:spcBef>
              <a:spcAft>
                <a:spcPts val="0"/>
              </a:spcAft>
              <a:buNone/>
            </a:pPr>
            <a:r>
              <a:rPr lang="en-US" sz="4888">
                <a:solidFill>
                  <a:srgbClr val="000000"/>
                </a:solidFill>
                <a:latin typeface="Arial"/>
                <a:ea typeface="Arial"/>
                <a:cs typeface="Arial"/>
                <a:sym typeface="Arial"/>
              </a:rPr>
              <a:t>Problems with the Thyroid</a:t>
            </a:r>
          </a:p>
        </p:txBody>
      </p:sp>
      <p:sp>
        <p:nvSpPr>
          <p:cNvPr id="230" name="Shape 230"/>
          <p:cNvSpPr txBox="1"/>
          <p:nvPr/>
        </p:nvSpPr>
        <p:spPr>
          <a:xfrm>
            <a:off x="499450" y="1363350"/>
            <a:ext cx="9161100" cy="2764800"/>
          </a:xfrm>
          <a:prstGeom prst="rect">
            <a:avLst/>
          </a:prstGeom>
          <a:noFill/>
          <a:ln>
            <a:noFill/>
          </a:ln>
        </p:spPr>
        <p:txBody>
          <a:bodyPr anchorCtr="0" anchor="t" bIns="38100" lIns="38100" rIns="38100" wrap="square" tIns="38100">
            <a:noAutofit/>
          </a:bodyPr>
          <a:lstStyle/>
          <a:p>
            <a:pPr indent="0" lvl="0" marL="0" marR="0" rtl="0" algn="l">
              <a:lnSpc>
                <a:spcPct val="120000"/>
              </a:lnSpc>
              <a:spcBef>
                <a:spcPts val="0"/>
              </a:spcBef>
              <a:spcAft>
                <a:spcPts val="0"/>
              </a:spcAft>
              <a:buNone/>
            </a:pPr>
            <a:r>
              <a:rPr b="1" lang="en-US" sz="3333">
                <a:solidFill>
                  <a:srgbClr val="000000"/>
                </a:solidFill>
                <a:latin typeface="Arial"/>
                <a:ea typeface="Arial"/>
                <a:cs typeface="Arial"/>
                <a:sym typeface="Arial"/>
              </a:rPr>
              <a:t>Iodine</a:t>
            </a:r>
            <a:r>
              <a:rPr lang="en-US" sz="3333">
                <a:solidFill>
                  <a:srgbClr val="000000"/>
                </a:solidFill>
                <a:latin typeface="Arial"/>
                <a:ea typeface="Arial"/>
                <a:cs typeface="Arial"/>
                <a:sym typeface="Arial"/>
              </a:rPr>
              <a:t> is essential for the formation of thyroxine. </a:t>
            </a:r>
          </a:p>
          <a:p>
            <a:pPr indent="0" lvl="0" marL="0" marR="0" rtl="0" algn="l">
              <a:lnSpc>
                <a:spcPct val="120000"/>
              </a:lnSpc>
              <a:spcBef>
                <a:spcPts val="0"/>
              </a:spcBef>
              <a:spcAft>
                <a:spcPts val="0"/>
              </a:spcAft>
              <a:buNone/>
            </a:pPr>
            <a:r>
              <a:t/>
            </a:r>
            <a:endParaRPr sz="1200"/>
          </a:p>
          <a:p>
            <a:pPr indent="0" lvl="0" marL="0" marR="0" rtl="0" algn="l">
              <a:lnSpc>
                <a:spcPct val="120000"/>
              </a:lnSpc>
              <a:spcBef>
                <a:spcPts val="604"/>
              </a:spcBef>
              <a:spcAft>
                <a:spcPts val="0"/>
              </a:spcAft>
              <a:buNone/>
            </a:pPr>
            <a:r>
              <a:rPr lang="en-US" sz="3333"/>
              <a:t>Lack of iodine causes a  swelling of the thyroid → </a:t>
            </a:r>
            <a:r>
              <a:rPr b="1" lang="en-US" sz="3333">
                <a:solidFill>
                  <a:srgbClr val="000000"/>
                </a:solidFill>
                <a:latin typeface="Arial"/>
                <a:ea typeface="Arial"/>
                <a:cs typeface="Arial"/>
                <a:sym typeface="Arial"/>
              </a:rPr>
              <a:t>GOITER</a:t>
            </a:r>
            <a:r>
              <a:rPr lang="en-US" sz="3333">
                <a:solidFill>
                  <a:srgbClr val="000000"/>
                </a:solidFill>
                <a:latin typeface="Arial"/>
                <a:ea typeface="Arial"/>
                <a:cs typeface="Arial"/>
                <a:sym typeface="Arial"/>
              </a:rPr>
              <a:t>.</a:t>
            </a:r>
          </a:p>
          <a:p>
            <a:pPr indent="0" lvl="0" marL="0" marR="0" rtl="0" algn="l">
              <a:lnSpc>
                <a:spcPct val="120000"/>
              </a:lnSpc>
              <a:spcBef>
                <a:spcPts val="604"/>
              </a:spcBef>
              <a:spcAft>
                <a:spcPts val="0"/>
              </a:spcAft>
              <a:buNone/>
            </a:pPr>
            <a:r>
              <a:t/>
            </a:r>
            <a:endParaRPr sz="3333"/>
          </a:p>
          <a:p>
            <a:pPr indent="0" lvl="0" marL="0" marR="0" rtl="0" algn="l">
              <a:lnSpc>
                <a:spcPct val="120000"/>
              </a:lnSpc>
              <a:spcBef>
                <a:spcPts val="604"/>
              </a:spcBef>
              <a:spcAft>
                <a:spcPts val="0"/>
              </a:spcAft>
              <a:buNone/>
            </a:pPr>
            <a:r>
              <a:t/>
            </a:r>
            <a:endParaRPr i="1" sz="3333">
              <a:solidFill>
                <a:srgbClr val="000000"/>
              </a:solidFill>
              <a:latin typeface="Arial"/>
              <a:ea typeface="Arial"/>
              <a:cs typeface="Arial"/>
              <a:sym typeface="Arial"/>
            </a:endParaRPr>
          </a:p>
          <a:p>
            <a:pPr indent="0" lvl="0" marL="0" marR="0" rtl="0" algn="l">
              <a:lnSpc>
                <a:spcPct val="120000"/>
              </a:lnSpc>
              <a:spcBef>
                <a:spcPts val="604"/>
              </a:spcBef>
              <a:spcAft>
                <a:spcPts val="0"/>
              </a:spcAft>
              <a:buNone/>
            </a:pPr>
            <a:r>
              <a:t/>
            </a:r>
            <a:endParaRPr sz="3333">
              <a:solidFill>
                <a:srgbClr val="000000"/>
              </a:solidFill>
              <a:latin typeface="Arial"/>
              <a:ea typeface="Arial"/>
              <a:cs typeface="Arial"/>
              <a:sym typeface="Arial"/>
            </a:endParaRPr>
          </a:p>
        </p:txBody>
      </p:sp>
      <p:sp>
        <p:nvSpPr>
          <p:cNvPr id="231" name="Shape 231"/>
          <p:cNvSpPr txBox="1"/>
          <p:nvPr/>
        </p:nvSpPr>
        <p:spPr>
          <a:xfrm>
            <a:off x="388350" y="4315825"/>
            <a:ext cx="5785200" cy="2189700"/>
          </a:xfrm>
          <a:prstGeom prst="rect">
            <a:avLst/>
          </a:prstGeom>
          <a:noFill/>
          <a:ln>
            <a:noFill/>
          </a:ln>
        </p:spPr>
        <p:txBody>
          <a:bodyPr anchorCtr="0" anchor="t" bIns="91425" lIns="91425" rIns="91425" wrap="square" tIns="91425">
            <a:noAutofit/>
          </a:bodyPr>
          <a:lstStyle/>
          <a:p>
            <a:pPr indent="-69850" lvl="0" marL="0" rtl="0">
              <a:lnSpc>
                <a:spcPct val="120000"/>
              </a:lnSpc>
              <a:spcBef>
                <a:spcPts val="604"/>
              </a:spcBef>
              <a:buClr>
                <a:schemeClr val="dk1"/>
              </a:buClr>
              <a:buSzPts val="1100"/>
              <a:buFont typeface="Arial"/>
              <a:buNone/>
            </a:pPr>
            <a:r>
              <a:rPr i="1" lang="en-US" sz="2800">
                <a:solidFill>
                  <a:schemeClr val="dk1"/>
                </a:solidFill>
              </a:rPr>
              <a:t>Iodine is only found in seafood, so if salt wasn’t iodized, a lot of people wouldn’t get enough iodine, and there would be a lot of goiters.</a:t>
            </a:r>
            <a:r>
              <a:rPr i="1" lang="en-US" sz="2400">
                <a:solidFill>
                  <a:schemeClr val="dk1"/>
                </a:solidFill>
              </a:rPr>
              <a:t> </a:t>
            </a:r>
          </a:p>
        </p:txBody>
      </p:sp>
      <p:pic>
        <p:nvPicPr>
          <p:cNvPr descr="358364 -2904-MORTON-IODIZED-SALT-26-oz-.jpg" id="232" name="Shape 232"/>
          <p:cNvPicPr preferRelativeResize="0"/>
          <p:nvPr/>
        </p:nvPicPr>
        <p:blipFill rotWithShape="1">
          <a:blip r:embed="rId3">
            <a:alphaModFix/>
          </a:blip>
          <a:srcRect b="6378" l="18842" r="21866" t="7191"/>
          <a:stretch/>
        </p:blipFill>
        <p:spPr>
          <a:xfrm>
            <a:off x="6513850" y="3257275"/>
            <a:ext cx="2766900" cy="4033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pic>
        <p:nvPicPr>
          <p:cNvPr id="237" name="Shape 237"/>
          <p:cNvPicPr preferRelativeResize="0"/>
          <p:nvPr/>
        </p:nvPicPr>
        <p:blipFill rotWithShape="1">
          <a:blip r:embed="rId3">
            <a:alphaModFix/>
          </a:blip>
          <a:srcRect b="0" l="0" r="58832" t="0"/>
          <a:stretch/>
        </p:blipFill>
        <p:spPr>
          <a:xfrm>
            <a:off x="266450" y="3429150"/>
            <a:ext cx="2113049" cy="3849535"/>
          </a:xfrm>
          <a:prstGeom prst="rect">
            <a:avLst/>
          </a:prstGeom>
          <a:noFill/>
          <a:ln>
            <a:noFill/>
          </a:ln>
        </p:spPr>
      </p:pic>
      <p:sp>
        <p:nvSpPr>
          <p:cNvPr id="238" name="Shape 238"/>
          <p:cNvSpPr txBox="1"/>
          <p:nvPr/>
        </p:nvSpPr>
        <p:spPr>
          <a:xfrm>
            <a:off x="207250" y="109625"/>
            <a:ext cx="1656900" cy="727800"/>
          </a:xfrm>
          <a:prstGeom prst="rect">
            <a:avLst/>
          </a:prstGeom>
          <a:noFill/>
          <a:ln>
            <a:noFill/>
          </a:ln>
        </p:spPr>
        <p:txBody>
          <a:bodyPr anchorCtr="0" anchor="t" bIns="38100" lIns="38100" rIns="38100" wrap="square" tIns="38100">
            <a:noAutofit/>
          </a:bodyPr>
          <a:lstStyle/>
          <a:p>
            <a:pPr indent="0" lvl="0" marL="0" marR="0" rtl="0" algn="l">
              <a:lnSpc>
                <a:spcPct val="119853"/>
              </a:lnSpc>
              <a:spcBef>
                <a:spcPts val="0"/>
              </a:spcBef>
              <a:spcAft>
                <a:spcPts val="0"/>
              </a:spcAft>
              <a:buNone/>
            </a:pPr>
            <a:r>
              <a:rPr lang="en-US" sz="4266">
                <a:solidFill>
                  <a:srgbClr val="000000"/>
                </a:solidFill>
                <a:latin typeface="Arial"/>
                <a:ea typeface="Arial"/>
                <a:cs typeface="Arial"/>
                <a:sym typeface="Arial"/>
              </a:rPr>
              <a:t>Goiter</a:t>
            </a:r>
          </a:p>
        </p:txBody>
      </p:sp>
      <p:pic>
        <p:nvPicPr>
          <p:cNvPr descr="goiter.jpg" id="239" name="Shape 239"/>
          <p:cNvPicPr preferRelativeResize="0"/>
          <p:nvPr/>
        </p:nvPicPr>
        <p:blipFill rotWithShape="1">
          <a:blip r:embed="rId4">
            <a:alphaModFix/>
          </a:blip>
          <a:srcRect b="0" l="0" r="0" t="18824"/>
          <a:stretch/>
        </p:blipFill>
        <p:spPr>
          <a:xfrm>
            <a:off x="1938125" y="439825"/>
            <a:ext cx="7368750" cy="3134300"/>
          </a:xfrm>
          <a:prstGeom prst="rect">
            <a:avLst/>
          </a:prstGeom>
          <a:noFill/>
          <a:ln>
            <a:noFill/>
          </a:ln>
        </p:spPr>
      </p:pic>
      <p:pic>
        <p:nvPicPr>
          <p:cNvPr descr="Goiter-3.jpg" id="240" name="Shape 240"/>
          <p:cNvPicPr preferRelativeResize="0"/>
          <p:nvPr/>
        </p:nvPicPr>
        <p:blipFill rotWithShape="1">
          <a:blip r:embed="rId5">
            <a:alphaModFix/>
          </a:blip>
          <a:srcRect b="0" l="0" r="0" t="33792"/>
          <a:stretch/>
        </p:blipFill>
        <p:spPr>
          <a:xfrm>
            <a:off x="6444175" y="4223576"/>
            <a:ext cx="3543300" cy="3134300"/>
          </a:xfrm>
          <a:prstGeom prst="rect">
            <a:avLst/>
          </a:prstGeom>
          <a:noFill/>
          <a:ln>
            <a:noFill/>
          </a:ln>
        </p:spPr>
      </p:pic>
      <p:pic>
        <p:nvPicPr>
          <p:cNvPr descr="wiki_150714_Goiter.jpg" id="241" name="Shape 241"/>
          <p:cNvPicPr preferRelativeResize="0"/>
          <p:nvPr/>
        </p:nvPicPr>
        <p:blipFill>
          <a:blip r:embed="rId6">
            <a:alphaModFix/>
          </a:blip>
          <a:stretch>
            <a:fillRect/>
          </a:stretch>
        </p:blipFill>
        <p:spPr>
          <a:xfrm>
            <a:off x="2476363" y="4302788"/>
            <a:ext cx="3967824" cy="2975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title"/>
          </p:nvPr>
        </p:nvSpPr>
        <p:spPr>
          <a:xfrm>
            <a:off x="610300" y="356300"/>
            <a:ext cx="9015575" cy="1633538"/>
          </a:xfrm>
          <a:prstGeom prst="rect">
            <a:avLst/>
          </a:prstGeom>
          <a:noFill/>
          <a:ln>
            <a:noFill/>
          </a:ln>
        </p:spPr>
        <p:txBody>
          <a:bodyPr anchorCtr="0" anchor="ctr" bIns="38100" lIns="38100" rIns="38100" wrap="square" tIns="38100">
            <a:noAutofit/>
          </a:bodyPr>
          <a:lstStyle/>
          <a:p>
            <a:pPr indent="0" lvl="0" marL="0" marR="0" algn="ctr">
              <a:lnSpc>
                <a:spcPct val="120000"/>
              </a:lnSpc>
              <a:spcBef>
                <a:spcPts val="0"/>
              </a:spcBef>
              <a:spcAft>
                <a:spcPts val="0"/>
              </a:spcAft>
              <a:buNone/>
            </a:pPr>
            <a:r>
              <a:rPr lang="en-US" sz="4444">
                <a:solidFill>
                  <a:srgbClr val="000000"/>
                </a:solidFill>
                <a:latin typeface="Arial"/>
                <a:ea typeface="Arial"/>
                <a:cs typeface="Arial"/>
                <a:sym typeface="Arial"/>
              </a:rPr>
              <a:t>Hypothyroidism</a:t>
            </a:r>
            <a:br>
              <a:rPr lang="en-US" sz="4444">
                <a:solidFill>
                  <a:srgbClr val="000000"/>
                </a:solidFill>
                <a:latin typeface="Arial"/>
                <a:ea typeface="Arial"/>
                <a:cs typeface="Arial"/>
                <a:sym typeface="Arial"/>
              </a:rPr>
            </a:br>
            <a:r>
              <a:rPr lang="en-US" sz="4444">
                <a:solidFill>
                  <a:srgbClr val="000000"/>
                </a:solidFill>
                <a:latin typeface="Arial"/>
                <a:ea typeface="Arial"/>
                <a:cs typeface="Arial"/>
                <a:sym typeface="Arial"/>
              </a:rPr>
              <a:t>Before and After Treatment</a:t>
            </a:r>
          </a:p>
        </p:txBody>
      </p:sp>
      <p:pic>
        <p:nvPicPr>
          <p:cNvPr id="247" name="Shape 247"/>
          <p:cNvPicPr preferRelativeResize="0"/>
          <p:nvPr/>
        </p:nvPicPr>
        <p:blipFill>
          <a:blip r:embed="rId3">
            <a:alphaModFix/>
          </a:blip>
          <a:stretch>
            <a:fillRect/>
          </a:stretch>
        </p:blipFill>
        <p:spPr>
          <a:xfrm>
            <a:off x="423325" y="2624650"/>
            <a:ext cx="4519075" cy="3407825"/>
          </a:xfrm>
          <a:prstGeom prst="rect">
            <a:avLst/>
          </a:prstGeom>
          <a:noFill/>
          <a:ln>
            <a:noFill/>
          </a:ln>
        </p:spPr>
      </p:pic>
      <p:pic>
        <p:nvPicPr>
          <p:cNvPr id="248" name="Shape 248"/>
          <p:cNvPicPr preferRelativeResize="0"/>
          <p:nvPr/>
        </p:nvPicPr>
        <p:blipFill>
          <a:blip r:embed="rId4">
            <a:alphaModFix/>
          </a:blip>
          <a:stretch>
            <a:fillRect/>
          </a:stretch>
        </p:blipFill>
        <p:spPr>
          <a:xfrm>
            <a:off x="5334000" y="2624650"/>
            <a:ext cx="4582575" cy="3397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206500" y="59825"/>
            <a:ext cx="9747000" cy="1633500"/>
          </a:xfrm>
          <a:prstGeom prst="rect">
            <a:avLst/>
          </a:prstGeom>
          <a:noFill/>
          <a:ln>
            <a:noFill/>
          </a:ln>
        </p:spPr>
        <p:txBody>
          <a:bodyPr anchorCtr="0" anchor="ctr" bIns="38100" lIns="38100" rIns="38100" wrap="square" tIns="38100">
            <a:noAutofit/>
          </a:bodyPr>
          <a:lstStyle/>
          <a:p>
            <a:pPr indent="0" lvl="0" marL="0" marR="0" algn="ctr">
              <a:lnSpc>
                <a:spcPct val="120000"/>
              </a:lnSpc>
              <a:spcBef>
                <a:spcPts val="0"/>
              </a:spcBef>
              <a:spcAft>
                <a:spcPts val="0"/>
              </a:spcAft>
              <a:buNone/>
            </a:pPr>
            <a:r>
              <a:rPr lang="en-US" sz="4444">
                <a:solidFill>
                  <a:srgbClr val="000000"/>
                </a:solidFill>
                <a:latin typeface="Arial"/>
                <a:ea typeface="Arial"/>
                <a:cs typeface="Arial"/>
                <a:sym typeface="Arial"/>
              </a:rPr>
              <a:t>Cretinism (hypothyroidism in infants)</a:t>
            </a:r>
          </a:p>
        </p:txBody>
      </p:sp>
      <p:pic>
        <p:nvPicPr>
          <p:cNvPr id="254" name="Shape 254"/>
          <p:cNvPicPr preferRelativeResize="0"/>
          <p:nvPr/>
        </p:nvPicPr>
        <p:blipFill>
          <a:blip r:embed="rId3">
            <a:alphaModFix/>
          </a:blip>
          <a:stretch>
            <a:fillRect/>
          </a:stretch>
        </p:blipFill>
        <p:spPr>
          <a:xfrm>
            <a:off x="544150" y="1533050"/>
            <a:ext cx="4106325" cy="4402650"/>
          </a:xfrm>
          <a:prstGeom prst="rect">
            <a:avLst/>
          </a:prstGeom>
          <a:noFill/>
          <a:ln>
            <a:noFill/>
          </a:ln>
        </p:spPr>
      </p:pic>
      <p:pic>
        <p:nvPicPr>
          <p:cNvPr id="255" name="Shape 255"/>
          <p:cNvPicPr preferRelativeResize="0"/>
          <p:nvPr/>
        </p:nvPicPr>
        <p:blipFill>
          <a:blip r:embed="rId4">
            <a:alphaModFix/>
          </a:blip>
          <a:stretch>
            <a:fillRect/>
          </a:stretch>
        </p:blipFill>
        <p:spPr>
          <a:xfrm>
            <a:off x="5190100" y="1456600"/>
            <a:ext cx="4550826" cy="5418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204300" y="102700"/>
            <a:ext cx="8826000" cy="931924"/>
          </a:xfrm>
          <a:prstGeom prst="rect">
            <a:avLst/>
          </a:prstGeom>
          <a:noFill/>
          <a:ln>
            <a:noFill/>
          </a:ln>
        </p:spPr>
        <p:txBody>
          <a:bodyPr anchorCtr="0" anchor="ctr" bIns="38100" lIns="38100" rIns="38100" wrap="square" tIns="38100">
            <a:noAutofit/>
          </a:bodyPr>
          <a:lstStyle/>
          <a:p>
            <a:pPr indent="0" lvl="0" marL="0" marR="0" rtl="0" algn="ctr">
              <a:lnSpc>
                <a:spcPct val="119886"/>
              </a:lnSpc>
              <a:spcBef>
                <a:spcPts val="0"/>
              </a:spcBef>
              <a:spcAft>
                <a:spcPts val="0"/>
              </a:spcAft>
              <a:buNone/>
            </a:pPr>
            <a:r>
              <a:rPr lang="en-US" sz="4888">
                <a:solidFill>
                  <a:srgbClr val="000000"/>
                </a:solidFill>
                <a:latin typeface="Arial"/>
                <a:ea typeface="Arial"/>
                <a:cs typeface="Arial"/>
                <a:sym typeface="Arial"/>
              </a:rPr>
              <a:t>Hyperthyroidism </a:t>
            </a:r>
            <a:r>
              <a:rPr lang="en-US" sz="3733">
                <a:solidFill>
                  <a:srgbClr val="000000"/>
                </a:solidFill>
                <a:latin typeface="Arial"/>
                <a:ea typeface="Arial"/>
                <a:cs typeface="Arial"/>
                <a:sym typeface="Arial"/>
              </a:rPr>
              <a:t>(Grave’s Disease)</a:t>
            </a:r>
          </a:p>
        </p:txBody>
      </p:sp>
      <p:pic>
        <p:nvPicPr>
          <p:cNvPr id="261" name="Shape 261"/>
          <p:cNvPicPr preferRelativeResize="0"/>
          <p:nvPr/>
        </p:nvPicPr>
        <p:blipFill>
          <a:blip r:embed="rId3">
            <a:alphaModFix/>
          </a:blip>
          <a:stretch>
            <a:fillRect/>
          </a:stretch>
        </p:blipFill>
        <p:spPr>
          <a:xfrm>
            <a:off x="5285600" y="1526075"/>
            <a:ext cx="4751550" cy="3800500"/>
          </a:xfrm>
          <a:prstGeom prst="rect">
            <a:avLst/>
          </a:prstGeom>
          <a:noFill/>
          <a:ln>
            <a:noFill/>
          </a:ln>
        </p:spPr>
      </p:pic>
      <p:pic>
        <p:nvPicPr>
          <p:cNvPr id="262" name="Shape 262"/>
          <p:cNvPicPr preferRelativeResize="0"/>
          <p:nvPr/>
        </p:nvPicPr>
        <p:blipFill>
          <a:blip r:embed="rId4">
            <a:alphaModFix/>
          </a:blip>
          <a:stretch>
            <a:fillRect/>
          </a:stretch>
        </p:blipFill>
        <p:spPr>
          <a:xfrm>
            <a:off x="408750" y="1323875"/>
            <a:ext cx="4535025" cy="6182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Shape 267"/>
          <p:cNvSpPr txBox="1"/>
          <p:nvPr/>
        </p:nvSpPr>
        <p:spPr>
          <a:xfrm>
            <a:off x="0" y="290275"/>
            <a:ext cx="3802800" cy="3946200"/>
          </a:xfrm>
          <a:prstGeom prst="rect">
            <a:avLst/>
          </a:prstGeom>
          <a:noFill/>
          <a:ln>
            <a:noFill/>
          </a:ln>
        </p:spPr>
        <p:txBody>
          <a:bodyPr anchorCtr="0" anchor="t" bIns="91425" lIns="91425" rIns="91425" wrap="square" tIns="91425">
            <a:noAutofit/>
          </a:bodyPr>
          <a:lstStyle/>
          <a:p>
            <a:pPr indent="0" lvl="0" marL="0" rtl="0">
              <a:spcBef>
                <a:spcPts val="0"/>
              </a:spcBef>
              <a:buNone/>
            </a:pPr>
            <a:r>
              <a:rPr lang="en-US" sz="2400"/>
              <a:t>Exposure to </a:t>
            </a:r>
            <a:r>
              <a:rPr lang="en-US" sz="2400" u="sng">
                <a:solidFill>
                  <a:schemeClr val="hlink"/>
                </a:solidFill>
                <a:hlinkClick r:id="rId3"/>
              </a:rPr>
              <a:t>radioactive</a:t>
            </a:r>
            <a:r>
              <a:rPr lang="en-US" sz="2400"/>
              <a:t> iodine in childhood is also believed to be associated with </a:t>
            </a:r>
            <a:r>
              <a:rPr b="1" lang="en-US" sz="2400"/>
              <a:t>thyroid cancer</a:t>
            </a:r>
            <a:r>
              <a:rPr lang="en-US" sz="2400"/>
              <a:t>. Following the Chernobyl nuclear power plant explosion, there was an increase in thyroid cancer in children. </a:t>
            </a:r>
          </a:p>
        </p:txBody>
      </p:sp>
      <p:pic>
        <p:nvPicPr>
          <p:cNvPr id="268" name="Shape 268"/>
          <p:cNvPicPr preferRelativeResize="0"/>
          <p:nvPr/>
        </p:nvPicPr>
        <p:blipFill>
          <a:blip r:embed="rId4">
            <a:alphaModFix/>
          </a:blip>
          <a:stretch>
            <a:fillRect/>
          </a:stretch>
        </p:blipFill>
        <p:spPr>
          <a:xfrm>
            <a:off x="4223600" y="258350"/>
            <a:ext cx="5715000" cy="4010025"/>
          </a:xfrm>
          <a:prstGeom prst="rect">
            <a:avLst/>
          </a:prstGeom>
          <a:noFill/>
          <a:ln>
            <a:noFill/>
          </a:ln>
        </p:spPr>
      </p:pic>
      <p:pic>
        <p:nvPicPr>
          <p:cNvPr id="269" name="Shape 269"/>
          <p:cNvPicPr preferRelativeResize="0"/>
          <p:nvPr/>
        </p:nvPicPr>
        <p:blipFill>
          <a:blip r:embed="rId5">
            <a:alphaModFix/>
          </a:blip>
          <a:stretch>
            <a:fillRect/>
          </a:stretch>
        </p:blipFill>
        <p:spPr>
          <a:xfrm>
            <a:off x="2893263" y="3673775"/>
            <a:ext cx="5971275" cy="3946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Shape 274"/>
          <p:cNvSpPr txBox="1"/>
          <p:nvPr>
            <p:ph type="title"/>
          </p:nvPr>
        </p:nvSpPr>
        <p:spPr>
          <a:xfrm>
            <a:off x="192300" y="136400"/>
            <a:ext cx="9384000" cy="940500"/>
          </a:xfrm>
          <a:prstGeom prst="rect">
            <a:avLst/>
          </a:prstGeom>
          <a:noFill/>
          <a:ln>
            <a:noFill/>
          </a:ln>
        </p:spPr>
        <p:txBody>
          <a:bodyPr anchorCtr="0" anchor="ctr" bIns="38100" lIns="38100" rIns="38100" wrap="square" tIns="38100">
            <a:noAutofit/>
          </a:bodyPr>
          <a:lstStyle/>
          <a:p>
            <a:pPr indent="0" lvl="0" marL="0" marR="0" rtl="0">
              <a:lnSpc>
                <a:spcPct val="119886"/>
              </a:lnSpc>
              <a:spcBef>
                <a:spcPts val="0"/>
              </a:spcBef>
              <a:spcAft>
                <a:spcPts val="0"/>
              </a:spcAft>
              <a:buNone/>
            </a:pPr>
            <a:r>
              <a:rPr lang="en-US" sz="4000">
                <a:solidFill>
                  <a:srgbClr val="000000"/>
                </a:solidFill>
                <a:latin typeface="Arial"/>
                <a:ea typeface="Arial"/>
                <a:cs typeface="Arial"/>
                <a:sym typeface="Arial"/>
              </a:rPr>
              <a:t>Parathyroid Glands</a:t>
            </a:r>
          </a:p>
        </p:txBody>
      </p:sp>
      <p:pic>
        <p:nvPicPr>
          <p:cNvPr id="275" name="Shape 275"/>
          <p:cNvPicPr preferRelativeResize="0"/>
          <p:nvPr/>
        </p:nvPicPr>
        <p:blipFill rotWithShape="1">
          <a:blip r:embed="rId3">
            <a:alphaModFix/>
          </a:blip>
          <a:srcRect b="0" l="19373" r="15065" t="0"/>
          <a:stretch/>
        </p:blipFill>
        <p:spPr>
          <a:xfrm>
            <a:off x="520625" y="1076900"/>
            <a:ext cx="3656600" cy="6117150"/>
          </a:xfrm>
          <a:prstGeom prst="rect">
            <a:avLst/>
          </a:prstGeom>
          <a:noFill/>
          <a:ln>
            <a:noFill/>
          </a:ln>
        </p:spPr>
      </p:pic>
      <p:sp>
        <p:nvSpPr>
          <p:cNvPr id="276" name="Shape 276"/>
          <p:cNvSpPr txBox="1"/>
          <p:nvPr/>
        </p:nvSpPr>
        <p:spPr>
          <a:xfrm>
            <a:off x="5052800" y="1438200"/>
            <a:ext cx="4751700" cy="4856700"/>
          </a:xfrm>
          <a:prstGeom prst="rect">
            <a:avLst/>
          </a:prstGeom>
          <a:noFill/>
          <a:ln>
            <a:noFill/>
          </a:ln>
        </p:spPr>
        <p:txBody>
          <a:bodyPr anchorCtr="0" anchor="t" bIns="38100" lIns="38100" rIns="38100" wrap="square" tIns="38100">
            <a:noAutofit/>
          </a:bodyPr>
          <a:lstStyle/>
          <a:p>
            <a:pPr indent="0" lvl="0" marL="0" marR="0" rtl="0" algn="l">
              <a:lnSpc>
                <a:spcPct val="120138"/>
              </a:lnSpc>
              <a:spcBef>
                <a:spcPts val="0"/>
              </a:spcBef>
              <a:spcAft>
                <a:spcPts val="0"/>
              </a:spcAft>
              <a:buNone/>
            </a:pPr>
            <a:r>
              <a:rPr lang="en-US" sz="3466">
                <a:solidFill>
                  <a:srgbClr val="000000"/>
                </a:solidFill>
                <a:latin typeface="Arial"/>
                <a:ea typeface="Arial"/>
                <a:cs typeface="Arial"/>
                <a:sym typeface="Arial"/>
              </a:rPr>
              <a:t>Located behind the thyroid, four tiny glands </a:t>
            </a:r>
            <a:br>
              <a:rPr lang="en-US" sz="2000">
                <a:solidFill>
                  <a:srgbClr val="000000"/>
                </a:solidFill>
                <a:latin typeface="Arial"/>
                <a:ea typeface="Arial"/>
                <a:cs typeface="Arial"/>
                <a:sym typeface="Arial"/>
              </a:rPr>
            </a:br>
            <a:br>
              <a:rPr lang="en-US" sz="2000">
                <a:solidFill>
                  <a:srgbClr val="000000"/>
                </a:solidFill>
                <a:latin typeface="Arial"/>
                <a:ea typeface="Arial"/>
                <a:cs typeface="Arial"/>
                <a:sym typeface="Arial"/>
              </a:rPr>
            </a:br>
            <a:br>
              <a:rPr lang="en-US" sz="2000">
                <a:solidFill>
                  <a:srgbClr val="000000"/>
                </a:solidFill>
                <a:latin typeface="Arial"/>
                <a:ea typeface="Arial"/>
                <a:cs typeface="Arial"/>
                <a:sym typeface="Arial"/>
              </a:rPr>
            </a:br>
            <a:r>
              <a:rPr lang="en-US" sz="3466">
                <a:solidFill>
                  <a:srgbClr val="000000"/>
                </a:solidFill>
                <a:latin typeface="Arial"/>
                <a:ea typeface="Arial"/>
                <a:cs typeface="Arial"/>
                <a:sym typeface="Arial"/>
              </a:rPr>
              <a:t>Parathyroid Hormone (PTH) - takes calcium from the bones to make it available in the blood</a:t>
            </a:r>
          </a:p>
          <a:p>
            <a:pPr indent="0" lvl="0" marL="0" marR="0" rtl="0" algn="l">
              <a:lnSpc>
                <a:spcPct val="120138"/>
              </a:lnSpc>
              <a:spcBef>
                <a:spcPts val="0"/>
              </a:spcBef>
              <a:spcAft>
                <a:spcPts val="0"/>
              </a:spcAft>
              <a:buNone/>
            </a:pPr>
            <a:r>
              <a:t/>
            </a:r>
            <a:endParaRPr sz="200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Shape 281"/>
          <p:cNvPicPr preferRelativeResize="0"/>
          <p:nvPr/>
        </p:nvPicPr>
        <p:blipFill>
          <a:blip r:embed="rId3">
            <a:alphaModFix/>
          </a:blip>
          <a:stretch>
            <a:fillRect/>
          </a:stretch>
        </p:blipFill>
        <p:spPr>
          <a:xfrm>
            <a:off x="195125" y="630775"/>
            <a:ext cx="5180300" cy="6358450"/>
          </a:xfrm>
          <a:prstGeom prst="rect">
            <a:avLst/>
          </a:prstGeom>
          <a:noFill/>
          <a:ln>
            <a:noFill/>
          </a:ln>
        </p:spPr>
      </p:pic>
      <p:sp>
        <p:nvSpPr>
          <p:cNvPr id="282" name="Shape 282"/>
          <p:cNvSpPr txBox="1"/>
          <p:nvPr/>
        </p:nvSpPr>
        <p:spPr>
          <a:xfrm>
            <a:off x="6170550" y="607400"/>
            <a:ext cx="3658200" cy="1269900"/>
          </a:xfrm>
          <a:prstGeom prst="rect">
            <a:avLst/>
          </a:prstGeom>
          <a:noFill/>
          <a:ln>
            <a:noFill/>
          </a:ln>
        </p:spPr>
        <p:txBody>
          <a:bodyPr anchorCtr="0" anchor="t" bIns="91425" lIns="91425" rIns="91425" wrap="square" tIns="91425">
            <a:noAutofit/>
          </a:bodyPr>
          <a:lstStyle/>
          <a:p>
            <a:pPr indent="0" lvl="0" marL="0" rtl="0">
              <a:spcBef>
                <a:spcPts val="0"/>
              </a:spcBef>
              <a:buNone/>
            </a:pPr>
            <a:r>
              <a:rPr lang="en-US"/>
              <a:t>Removal of a mass and thyroid gland:</a:t>
            </a:r>
          </a:p>
          <a:p>
            <a:pPr indent="0" lvl="0" marL="0" rtl="0">
              <a:spcBef>
                <a:spcPts val="0"/>
              </a:spcBef>
              <a:buNone/>
            </a:pPr>
            <a:r>
              <a:t/>
            </a:r>
            <a:endParaRPr/>
          </a:p>
          <a:p>
            <a:pPr indent="0" lvl="0" marL="0">
              <a:spcBef>
                <a:spcPts val="0"/>
              </a:spcBef>
              <a:buNone/>
            </a:pPr>
            <a:r>
              <a:rPr lang="en-US" u="sng">
                <a:solidFill>
                  <a:schemeClr val="hlink"/>
                </a:solidFill>
                <a:hlinkClick r:id="rId4"/>
              </a:rPr>
              <a:t>https://www.youtube.com/watch?v=zLaaIYtSXnk</a:t>
            </a:r>
          </a:p>
        </p:txBody>
      </p:sp>
      <p:sp>
        <p:nvSpPr>
          <p:cNvPr descr="http://www.FauquierENT.net - Video describes how a total thyroid removal is  performed along ..." id="283" name="Shape 283" title="Thyroid Surgery &amp;amp; Its Risks / Complications ...">
            <a:hlinkClick r:id="rId5"/>
          </p:cNvPr>
          <p:cNvSpPr/>
          <p:nvPr/>
        </p:nvSpPr>
        <p:spPr>
          <a:xfrm>
            <a:off x="5375425" y="1877300"/>
            <a:ext cx="4572000" cy="3429000"/>
          </a:xfrm>
          <a:prstGeom prst="rect">
            <a:avLst/>
          </a:prstGeom>
          <a:blipFill>
            <a:blip r:embed="rId6">
              <a:alphaModFix/>
            </a:blip>
            <a:stretch>
              <a:fillRect/>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type="title"/>
          </p:nvPr>
        </p:nvSpPr>
        <p:spPr>
          <a:xfrm>
            <a:off x="305900" y="102700"/>
            <a:ext cx="9015575" cy="938725"/>
          </a:xfrm>
          <a:prstGeom prst="rect">
            <a:avLst/>
          </a:prstGeom>
          <a:noFill/>
          <a:ln>
            <a:noFill/>
          </a:ln>
        </p:spPr>
        <p:txBody>
          <a:bodyPr anchorCtr="0" anchor="ctr" bIns="38100" lIns="38100" rIns="38100" wrap="square" tIns="38100">
            <a:noAutofit/>
          </a:bodyPr>
          <a:lstStyle/>
          <a:p>
            <a:pPr indent="0" lvl="0" marL="0" marR="0" rtl="0" algn="ctr">
              <a:lnSpc>
                <a:spcPct val="119886"/>
              </a:lnSpc>
              <a:spcBef>
                <a:spcPts val="0"/>
              </a:spcBef>
              <a:spcAft>
                <a:spcPts val="0"/>
              </a:spcAft>
              <a:buNone/>
            </a:pPr>
            <a:r>
              <a:rPr lang="en-US" sz="4888">
                <a:solidFill>
                  <a:srgbClr val="000000"/>
                </a:solidFill>
                <a:latin typeface="Arial"/>
                <a:ea typeface="Arial"/>
                <a:cs typeface="Arial"/>
                <a:sym typeface="Arial"/>
              </a:rPr>
              <a:t>Adrenal Glands</a:t>
            </a:r>
          </a:p>
        </p:txBody>
      </p:sp>
      <p:sp>
        <p:nvSpPr>
          <p:cNvPr id="289" name="Shape 289"/>
          <p:cNvSpPr txBox="1"/>
          <p:nvPr/>
        </p:nvSpPr>
        <p:spPr>
          <a:xfrm>
            <a:off x="205925" y="1830200"/>
            <a:ext cx="6846000" cy="5123400"/>
          </a:xfrm>
          <a:prstGeom prst="rect">
            <a:avLst/>
          </a:prstGeom>
          <a:noFill/>
          <a:ln>
            <a:noFill/>
          </a:ln>
        </p:spPr>
        <p:txBody>
          <a:bodyPr anchorCtr="0" anchor="t" bIns="38100" lIns="38100" rIns="38100" wrap="square" tIns="38100">
            <a:noAutofit/>
          </a:bodyPr>
          <a:lstStyle/>
          <a:p>
            <a:pPr indent="0" lvl="0" marL="0" marR="0" rtl="0" algn="l">
              <a:lnSpc>
                <a:spcPct val="100000"/>
              </a:lnSpc>
              <a:spcBef>
                <a:spcPts val="0"/>
              </a:spcBef>
              <a:spcAft>
                <a:spcPts val="0"/>
              </a:spcAft>
              <a:buNone/>
            </a:pPr>
            <a:r>
              <a:rPr lang="en-US" sz="3333">
                <a:solidFill>
                  <a:srgbClr val="000000"/>
                </a:solidFill>
                <a:latin typeface="Arial"/>
                <a:ea typeface="Arial"/>
                <a:cs typeface="Arial"/>
                <a:sym typeface="Arial"/>
              </a:rPr>
              <a:t>Located at the top of the kidneys</a:t>
            </a:r>
          </a:p>
          <a:p>
            <a:pPr indent="0" lvl="0" marL="0" marR="0" rtl="0" algn="l">
              <a:lnSpc>
                <a:spcPct val="100000"/>
              </a:lnSpc>
              <a:spcBef>
                <a:spcPts val="0"/>
              </a:spcBef>
              <a:spcAft>
                <a:spcPts val="0"/>
              </a:spcAft>
              <a:buNone/>
            </a:pPr>
            <a:r>
              <a:rPr lang="en-US" sz="3333">
                <a:solidFill>
                  <a:srgbClr val="000000"/>
                </a:solidFill>
                <a:latin typeface="Arial"/>
                <a:ea typeface="Arial"/>
                <a:cs typeface="Arial"/>
                <a:sym typeface="Arial"/>
              </a:rPr>
              <a:t> </a:t>
            </a:r>
          </a:p>
          <a:p>
            <a:pPr indent="0" lvl="0" marL="0" marR="0" rtl="0" algn="l">
              <a:lnSpc>
                <a:spcPct val="100000"/>
              </a:lnSpc>
              <a:spcBef>
                <a:spcPts val="0"/>
              </a:spcBef>
              <a:spcAft>
                <a:spcPts val="0"/>
              </a:spcAft>
              <a:buNone/>
            </a:pPr>
            <a:r>
              <a:rPr lang="en-US" sz="3333">
                <a:solidFill>
                  <a:srgbClr val="000000"/>
                </a:solidFill>
                <a:latin typeface="Arial"/>
                <a:ea typeface="Arial"/>
                <a:cs typeface="Arial"/>
                <a:sym typeface="Arial"/>
              </a:rPr>
              <a:t>Adrenal Cortex - </a:t>
            </a:r>
            <a:r>
              <a:rPr lang="en-US" sz="3333" u="sng">
                <a:solidFill>
                  <a:srgbClr val="000000"/>
                </a:solidFill>
                <a:latin typeface="Arial"/>
                <a:ea typeface="Arial"/>
                <a:cs typeface="Arial"/>
                <a:sym typeface="Arial"/>
              </a:rPr>
              <a:t>outer</a:t>
            </a:r>
            <a:r>
              <a:rPr lang="en-US" sz="3333">
                <a:solidFill>
                  <a:srgbClr val="000000"/>
                </a:solidFill>
                <a:latin typeface="Arial"/>
                <a:ea typeface="Arial"/>
                <a:cs typeface="Arial"/>
                <a:sym typeface="Arial"/>
              </a:rPr>
              <a:t> area</a:t>
            </a:r>
          </a:p>
          <a:p>
            <a:pPr indent="0" lvl="0" marL="0" marR="0" rtl="0" algn="l">
              <a:lnSpc>
                <a:spcPct val="100000"/>
              </a:lnSpc>
              <a:spcBef>
                <a:spcPts val="0"/>
              </a:spcBef>
              <a:spcAft>
                <a:spcPts val="0"/>
              </a:spcAft>
              <a:buNone/>
            </a:pPr>
            <a:r>
              <a:t/>
            </a:r>
            <a:endParaRPr sz="3333">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US" sz="3333">
                <a:solidFill>
                  <a:srgbClr val="000000"/>
                </a:solidFill>
                <a:latin typeface="Arial"/>
                <a:ea typeface="Arial"/>
                <a:cs typeface="Arial"/>
                <a:sym typeface="Arial"/>
              </a:rPr>
              <a:t>Adrenal Medulla  - </a:t>
            </a:r>
            <a:r>
              <a:rPr lang="en-US" sz="3333" u="sng">
                <a:solidFill>
                  <a:srgbClr val="000000"/>
                </a:solidFill>
                <a:latin typeface="Arial"/>
                <a:ea typeface="Arial"/>
                <a:cs typeface="Arial"/>
                <a:sym typeface="Arial"/>
              </a:rPr>
              <a:t>inner</a:t>
            </a:r>
            <a:r>
              <a:rPr lang="en-US" sz="3333">
                <a:solidFill>
                  <a:srgbClr val="000000"/>
                </a:solidFill>
                <a:latin typeface="Arial"/>
                <a:ea typeface="Arial"/>
                <a:cs typeface="Arial"/>
                <a:sym typeface="Arial"/>
              </a:rPr>
              <a:t> area</a:t>
            </a:r>
          </a:p>
          <a:p>
            <a:pPr indent="0" lvl="0" marL="0" marR="0" rtl="0" algn="l">
              <a:lnSpc>
                <a:spcPct val="100000"/>
              </a:lnSpc>
              <a:spcBef>
                <a:spcPts val="604"/>
              </a:spcBef>
              <a:spcAft>
                <a:spcPts val="0"/>
              </a:spcAft>
              <a:buNone/>
            </a:pPr>
            <a:r>
              <a:t/>
            </a:r>
            <a:endParaRPr sz="3333">
              <a:solidFill>
                <a:srgbClr val="000000"/>
              </a:solidFill>
              <a:latin typeface="Arial"/>
              <a:ea typeface="Arial"/>
              <a:cs typeface="Arial"/>
              <a:sym typeface="Arial"/>
            </a:endParaRPr>
          </a:p>
          <a:p>
            <a:pPr indent="0" lvl="0" marL="0" marR="0" rtl="0" algn="l">
              <a:lnSpc>
                <a:spcPct val="100000"/>
              </a:lnSpc>
              <a:spcBef>
                <a:spcPts val="604"/>
              </a:spcBef>
              <a:spcAft>
                <a:spcPts val="0"/>
              </a:spcAft>
              <a:buNone/>
            </a:pPr>
            <a:r>
              <a:t/>
            </a:r>
            <a:endParaRPr sz="3333"/>
          </a:p>
          <a:p>
            <a:pPr indent="0" lvl="0" marL="0" marR="0" rtl="0" algn="l">
              <a:lnSpc>
                <a:spcPct val="100000"/>
              </a:lnSpc>
              <a:spcBef>
                <a:spcPts val="604"/>
              </a:spcBef>
              <a:spcAft>
                <a:spcPts val="0"/>
              </a:spcAft>
              <a:buNone/>
            </a:pPr>
            <a:r>
              <a:t/>
            </a:r>
            <a:endParaRPr sz="3333"/>
          </a:p>
          <a:p>
            <a:pPr indent="0" lvl="0" marL="0" marR="0" rtl="0" algn="l">
              <a:lnSpc>
                <a:spcPct val="100000"/>
              </a:lnSpc>
              <a:spcBef>
                <a:spcPts val="604"/>
              </a:spcBef>
              <a:spcAft>
                <a:spcPts val="0"/>
              </a:spcAft>
              <a:buNone/>
            </a:pPr>
            <a:r>
              <a:rPr lang="en-US" sz="3333">
                <a:solidFill>
                  <a:srgbClr val="000000"/>
                </a:solidFill>
                <a:latin typeface="Arial"/>
                <a:ea typeface="Arial"/>
                <a:cs typeface="Arial"/>
                <a:sym typeface="Arial"/>
              </a:rPr>
              <a:t>Adrenal Glands</a:t>
            </a:r>
            <a:r>
              <a:rPr lang="en-US" sz="3333"/>
              <a:t> produce</a:t>
            </a:r>
            <a:r>
              <a:rPr lang="en-US" sz="3333">
                <a:solidFill>
                  <a:srgbClr val="000000"/>
                </a:solidFill>
                <a:latin typeface="Arial"/>
                <a:ea typeface="Arial"/>
                <a:cs typeface="Arial"/>
                <a:sym typeface="Arial"/>
              </a:rPr>
              <a:t> </a:t>
            </a:r>
            <a:r>
              <a:rPr lang="en-US" sz="3333" u="sng"/>
              <a:t>a</a:t>
            </a:r>
            <a:r>
              <a:rPr lang="en-US" sz="3333" u="sng">
                <a:solidFill>
                  <a:srgbClr val="000000"/>
                </a:solidFill>
                <a:latin typeface="Arial"/>
                <a:ea typeface="Arial"/>
                <a:cs typeface="Arial"/>
                <a:sym typeface="Arial"/>
              </a:rPr>
              <a:t>drenaline</a:t>
            </a:r>
          </a:p>
        </p:txBody>
      </p:sp>
      <p:pic>
        <p:nvPicPr>
          <p:cNvPr id="290" name="Shape 290"/>
          <p:cNvPicPr preferRelativeResize="0"/>
          <p:nvPr/>
        </p:nvPicPr>
        <p:blipFill rotWithShape="1">
          <a:blip r:embed="rId3">
            <a:alphaModFix/>
          </a:blip>
          <a:srcRect b="7757" l="7071" r="0" t="0"/>
          <a:stretch/>
        </p:blipFill>
        <p:spPr>
          <a:xfrm>
            <a:off x="6271100" y="2361700"/>
            <a:ext cx="3696375" cy="37958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Shape 295"/>
          <p:cNvSpPr txBox="1"/>
          <p:nvPr>
            <p:ph type="title"/>
          </p:nvPr>
        </p:nvSpPr>
        <p:spPr>
          <a:xfrm>
            <a:off x="188550" y="203100"/>
            <a:ext cx="9312600" cy="931800"/>
          </a:xfrm>
          <a:prstGeom prst="rect">
            <a:avLst/>
          </a:prstGeom>
          <a:noFill/>
          <a:ln>
            <a:noFill/>
          </a:ln>
        </p:spPr>
        <p:txBody>
          <a:bodyPr anchorCtr="0" anchor="ctr" bIns="38100" lIns="38100" rIns="38100" wrap="square" tIns="38100">
            <a:noAutofit/>
          </a:bodyPr>
          <a:lstStyle/>
          <a:p>
            <a:pPr indent="0" lvl="0" marL="0" marR="0" rtl="0">
              <a:lnSpc>
                <a:spcPct val="119886"/>
              </a:lnSpc>
              <a:spcBef>
                <a:spcPts val="0"/>
              </a:spcBef>
              <a:spcAft>
                <a:spcPts val="0"/>
              </a:spcAft>
              <a:buNone/>
            </a:pPr>
            <a:r>
              <a:rPr lang="en-US" sz="4888">
                <a:solidFill>
                  <a:srgbClr val="000000"/>
                </a:solidFill>
                <a:latin typeface="Arial"/>
                <a:ea typeface="Arial"/>
                <a:cs typeface="Arial"/>
                <a:sym typeface="Arial"/>
              </a:rPr>
              <a:t>Adrenal Medulla</a:t>
            </a:r>
          </a:p>
        </p:txBody>
      </p:sp>
      <p:sp>
        <p:nvSpPr>
          <p:cNvPr id="296" name="Shape 296"/>
          <p:cNvSpPr txBox="1"/>
          <p:nvPr/>
        </p:nvSpPr>
        <p:spPr>
          <a:xfrm>
            <a:off x="407325" y="1228438"/>
            <a:ext cx="9752700" cy="2017800"/>
          </a:xfrm>
          <a:prstGeom prst="rect">
            <a:avLst/>
          </a:prstGeom>
          <a:noFill/>
          <a:ln>
            <a:noFill/>
          </a:ln>
        </p:spPr>
        <p:txBody>
          <a:bodyPr anchorCtr="0" anchor="t" bIns="38100" lIns="38100" rIns="38100" wrap="square" tIns="38100">
            <a:noAutofit/>
          </a:bodyPr>
          <a:lstStyle/>
          <a:p>
            <a:pPr indent="0" lvl="0" marL="0" marR="0" rtl="0" algn="l">
              <a:lnSpc>
                <a:spcPct val="107812"/>
              </a:lnSpc>
              <a:spcBef>
                <a:spcPts val="0"/>
              </a:spcBef>
              <a:spcAft>
                <a:spcPts val="0"/>
              </a:spcAft>
              <a:buNone/>
            </a:pPr>
            <a:r>
              <a:rPr b="1" lang="en-US" sz="3300">
                <a:solidFill>
                  <a:srgbClr val="000000"/>
                </a:solidFill>
                <a:latin typeface="Arial"/>
                <a:ea typeface="Arial"/>
                <a:cs typeface="Arial"/>
                <a:sym typeface="Arial"/>
              </a:rPr>
              <a:t>Epinephrine &amp; Norepinephrine</a:t>
            </a:r>
            <a:r>
              <a:rPr lang="en-US" sz="3300">
                <a:solidFill>
                  <a:srgbClr val="000000"/>
                </a:solidFill>
                <a:latin typeface="Arial"/>
                <a:ea typeface="Arial"/>
                <a:cs typeface="Arial"/>
                <a:sym typeface="Arial"/>
              </a:rPr>
              <a:t> – increased heart rate, breathing rate, elevated blood pressure (fight or flight, response to stress)</a:t>
            </a:r>
          </a:p>
        </p:txBody>
      </p:sp>
      <p:pic>
        <p:nvPicPr>
          <p:cNvPr id="297" name="Shape 297"/>
          <p:cNvPicPr preferRelativeResize="0"/>
          <p:nvPr/>
        </p:nvPicPr>
        <p:blipFill>
          <a:blip r:embed="rId3">
            <a:alphaModFix/>
          </a:blip>
          <a:stretch>
            <a:fillRect/>
          </a:stretch>
        </p:blipFill>
        <p:spPr>
          <a:xfrm>
            <a:off x="407325" y="3745500"/>
            <a:ext cx="4799315" cy="3377775"/>
          </a:xfrm>
          <a:prstGeom prst="rect">
            <a:avLst/>
          </a:prstGeom>
          <a:noFill/>
          <a:ln>
            <a:noFill/>
          </a:ln>
        </p:spPr>
      </p:pic>
      <p:sp>
        <p:nvSpPr>
          <p:cNvPr id="298" name="Shape 298"/>
          <p:cNvSpPr txBox="1"/>
          <p:nvPr/>
        </p:nvSpPr>
        <p:spPr>
          <a:xfrm>
            <a:off x="5579252" y="3339650"/>
            <a:ext cx="4378500" cy="1247100"/>
          </a:xfrm>
          <a:prstGeom prst="rect">
            <a:avLst/>
          </a:prstGeom>
          <a:noFill/>
          <a:ln>
            <a:noFill/>
          </a:ln>
        </p:spPr>
        <p:txBody>
          <a:bodyPr anchorCtr="0" anchor="t" bIns="38100" lIns="38100" rIns="38100" wrap="square" tIns="38100">
            <a:noAutofit/>
          </a:bodyPr>
          <a:lstStyle/>
          <a:p>
            <a:pPr indent="0" lvl="0" marL="0" marR="0" rtl="0" algn="l">
              <a:lnSpc>
                <a:spcPct val="120138"/>
              </a:lnSpc>
              <a:spcBef>
                <a:spcPts val="0"/>
              </a:spcBef>
              <a:spcAft>
                <a:spcPts val="0"/>
              </a:spcAft>
              <a:buNone/>
            </a:pPr>
            <a:r>
              <a:rPr lang="en-US" sz="2133">
                <a:solidFill>
                  <a:srgbClr val="000000"/>
                </a:solidFill>
                <a:latin typeface="Arial"/>
                <a:ea typeface="Arial"/>
                <a:cs typeface="Arial"/>
                <a:sym typeface="Arial"/>
              </a:rPr>
              <a:t>People with severe life threatening allergies often carry injectors</a:t>
            </a:r>
          </a:p>
        </p:txBody>
      </p:sp>
      <p:pic>
        <p:nvPicPr>
          <p:cNvPr id="299" name="Shape 299"/>
          <p:cNvPicPr preferRelativeResize="0"/>
          <p:nvPr/>
        </p:nvPicPr>
        <p:blipFill>
          <a:blip r:embed="rId4">
            <a:alphaModFix/>
          </a:blip>
          <a:stretch>
            <a:fillRect/>
          </a:stretch>
        </p:blipFill>
        <p:spPr>
          <a:xfrm>
            <a:off x="6155300" y="4482350"/>
            <a:ext cx="3345700" cy="264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 name="Shape 45"/>
        <p:cNvGrpSpPr/>
        <p:nvPr/>
      </p:nvGrpSpPr>
      <p:grpSpPr>
        <a:xfrm>
          <a:off x="0" y="0"/>
          <a:ext cx="0" cy="0"/>
          <a:chOff x="0" y="0"/>
          <a:chExt cx="0" cy="0"/>
        </a:xfrm>
      </p:grpSpPr>
      <p:sp>
        <p:nvSpPr>
          <p:cNvPr id="46" name="Shape 46"/>
          <p:cNvSpPr txBox="1"/>
          <p:nvPr>
            <p:ph type="title"/>
          </p:nvPr>
        </p:nvSpPr>
        <p:spPr>
          <a:xfrm>
            <a:off x="314500" y="84150"/>
            <a:ext cx="9015600" cy="855000"/>
          </a:xfrm>
          <a:prstGeom prst="rect">
            <a:avLst/>
          </a:prstGeom>
          <a:noFill/>
          <a:ln>
            <a:noFill/>
          </a:ln>
        </p:spPr>
        <p:txBody>
          <a:bodyPr anchorCtr="0" anchor="ctr" bIns="38100" lIns="38100" rIns="38100" wrap="square" tIns="38100">
            <a:noAutofit/>
          </a:bodyPr>
          <a:lstStyle/>
          <a:p>
            <a:pPr indent="0" lvl="0" marL="0" marR="0" algn="ctr">
              <a:lnSpc>
                <a:spcPct val="120000"/>
              </a:lnSpc>
              <a:spcBef>
                <a:spcPts val="0"/>
              </a:spcBef>
              <a:spcAft>
                <a:spcPts val="0"/>
              </a:spcAft>
              <a:buNone/>
            </a:pPr>
            <a:r>
              <a:rPr lang="en-US" sz="3500">
                <a:solidFill>
                  <a:srgbClr val="000000"/>
                </a:solidFill>
                <a:latin typeface="Arial"/>
                <a:ea typeface="Arial"/>
                <a:cs typeface="Arial"/>
                <a:sym typeface="Arial"/>
              </a:rPr>
              <a:t>Major Structures of </a:t>
            </a:r>
            <a:r>
              <a:rPr lang="en-US" sz="3500"/>
              <a:t>the Endocrine System</a:t>
            </a:r>
          </a:p>
        </p:txBody>
      </p:sp>
      <p:pic>
        <p:nvPicPr>
          <p:cNvPr id="47" name="Shape 47"/>
          <p:cNvPicPr preferRelativeResize="0"/>
          <p:nvPr/>
        </p:nvPicPr>
        <p:blipFill rotWithShape="1">
          <a:blip r:embed="rId3">
            <a:alphaModFix/>
          </a:blip>
          <a:srcRect b="0" l="18701" r="14627" t="0"/>
          <a:stretch/>
        </p:blipFill>
        <p:spPr>
          <a:xfrm>
            <a:off x="160675" y="809025"/>
            <a:ext cx="5345750" cy="6597999"/>
          </a:xfrm>
          <a:prstGeom prst="rect">
            <a:avLst/>
          </a:prstGeom>
          <a:noFill/>
          <a:ln>
            <a:noFill/>
          </a:ln>
        </p:spPr>
      </p:pic>
      <p:graphicFrame>
        <p:nvGraphicFramePr>
          <p:cNvPr id="48" name="Shape 48"/>
          <p:cNvGraphicFramePr/>
          <p:nvPr/>
        </p:nvGraphicFramePr>
        <p:xfrm>
          <a:off x="5176625" y="1295625"/>
          <a:ext cx="3000000" cy="3000000"/>
        </p:xfrm>
        <a:graphic>
          <a:graphicData uri="http://schemas.openxmlformats.org/drawingml/2006/table">
            <a:tbl>
              <a:tblPr>
                <a:noFill/>
                <a:tableStyleId>{823B2236-7EA5-4F91-B168-9DA71CF62E25}</a:tableStyleId>
              </a:tblPr>
              <a:tblGrid>
                <a:gridCol w="2148525"/>
                <a:gridCol w="2574525"/>
              </a:tblGrid>
              <a:tr h="730050">
                <a:tc>
                  <a:txBody>
                    <a:bodyPr>
                      <a:noAutofit/>
                    </a:bodyPr>
                    <a:lstStyle/>
                    <a:p>
                      <a:pPr indent="0" lvl="0" marL="0">
                        <a:spcBef>
                          <a:spcPts val="0"/>
                        </a:spcBef>
                        <a:buNone/>
                      </a:pPr>
                      <a:r>
                        <a:rPr lang="en-US" sz="2000"/>
                        <a:t>Pineal</a:t>
                      </a:r>
                    </a:p>
                    <a:p>
                      <a:pPr indent="0" lvl="0" marL="0">
                        <a:spcBef>
                          <a:spcPts val="0"/>
                        </a:spcBef>
                        <a:buNone/>
                      </a:pPr>
                      <a:r>
                        <a:rPr lang="en-US" sz="2000"/>
                        <a:t>Hypothalamus</a:t>
                      </a:r>
                    </a:p>
                    <a:p>
                      <a:pPr indent="0" lvl="0" marL="0">
                        <a:spcBef>
                          <a:spcPts val="0"/>
                        </a:spcBef>
                        <a:buNone/>
                      </a:pPr>
                      <a:r>
                        <a:rPr lang="en-US" sz="2000"/>
                        <a:t>Pituitary</a:t>
                      </a:r>
                    </a:p>
                  </a:txBody>
                  <a:tcPr marT="91425" marB="91425" marR="91425" marL="91425"/>
                </a:tc>
                <a:tc>
                  <a:txBody>
                    <a:bodyPr>
                      <a:noAutofit/>
                    </a:bodyPr>
                    <a:lstStyle/>
                    <a:p>
                      <a:pPr indent="0" lvl="0" marL="0">
                        <a:spcBef>
                          <a:spcPts val="0"/>
                        </a:spcBef>
                        <a:buNone/>
                      </a:pPr>
                      <a:r>
                        <a:rPr lang="en-US" sz="2000"/>
                        <a:t>Brain</a:t>
                      </a:r>
                    </a:p>
                  </a:txBody>
                  <a:tcPr marT="91425" marB="91425" marR="91425" marL="91425"/>
                </a:tc>
              </a:tr>
              <a:tr h="730050">
                <a:tc>
                  <a:txBody>
                    <a:bodyPr>
                      <a:noAutofit/>
                    </a:bodyPr>
                    <a:lstStyle/>
                    <a:p>
                      <a:pPr indent="0" lvl="0" marL="0">
                        <a:spcBef>
                          <a:spcPts val="0"/>
                        </a:spcBef>
                        <a:buNone/>
                      </a:pPr>
                      <a:r>
                        <a:rPr lang="en-US" sz="2000"/>
                        <a:t>Thyroid</a:t>
                      </a:r>
                    </a:p>
                    <a:p>
                      <a:pPr indent="0" lvl="0" marL="0">
                        <a:spcBef>
                          <a:spcPts val="0"/>
                        </a:spcBef>
                        <a:buNone/>
                      </a:pPr>
                      <a:r>
                        <a:rPr lang="en-US" sz="2000"/>
                        <a:t>Parathyroid</a:t>
                      </a:r>
                    </a:p>
                  </a:txBody>
                  <a:tcPr marT="91425" marB="91425" marR="91425" marL="91425"/>
                </a:tc>
                <a:tc>
                  <a:txBody>
                    <a:bodyPr>
                      <a:noAutofit/>
                    </a:bodyPr>
                    <a:lstStyle/>
                    <a:p>
                      <a:pPr indent="0" lvl="0" marL="0">
                        <a:spcBef>
                          <a:spcPts val="0"/>
                        </a:spcBef>
                        <a:buNone/>
                      </a:pPr>
                      <a:r>
                        <a:rPr lang="en-US" sz="2000"/>
                        <a:t>Throat</a:t>
                      </a:r>
                    </a:p>
                  </a:txBody>
                  <a:tcPr marT="91425" marB="91425" marR="91425" marL="91425"/>
                </a:tc>
              </a:tr>
              <a:tr h="730050">
                <a:tc>
                  <a:txBody>
                    <a:bodyPr>
                      <a:noAutofit/>
                    </a:bodyPr>
                    <a:lstStyle/>
                    <a:p>
                      <a:pPr indent="0" lvl="0" marL="0">
                        <a:spcBef>
                          <a:spcPts val="0"/>
                        </a:spcBef>
                        <a:buNone/>
                      </a:pPr>
                      <a:r>
                        <a:rPr lang="en-US" sz="2000"/>
                        <a:t>Thymus</a:t>
                      </a:r>
                    </a:p>
                  </a:txBody>
                  <a:tcPr marT="91425" marB="91425" marR="91425" marL="91425"/>
                </a:tc>
                <a:tc>
                  <a:txBody>
                    <a:bodyPr>
                      <a:noAutofit/>
                    </a:bodyPr>
                    <a:lstStyle/>
                    <a:p>
                      <a:pPr indent="0" lvl="0" marL="0">
                        <a:spcBef>
                          <a:spcPts val="0"/>
                        </a:spcBef>
                        <a:buNone/>
                      </a:pPr>
                      <a:r>
                        <a:rPr lang="en-US" sz="2000"/>
                        <a:t>Above heart</a:t>
                      </a:r>
                    </a:p>
                  </a:txBody>
                  <a:tcPr marT="91425" marB="91425" marR="91425" marL="91425"/>
                </a:tc>
              </a:tr>
              <a:tr h="730050">
                <a:tc>
                  <a:txBody>
                    <a:bodyPr>
                      <a:noAutofit/>
                    </a:bodyPr>
                    <a:lstStyle/>
                    <a:p>
                      <a:pPr indent="0" lvl="0" marL="0">
                        <a:spcBef>
                          <a:spcPts val="0"/>
                        </a:spcBef>
                        <a:buNone/>
                      </a:pPr>
                      <a:r>
                        <a:rPr lang="en-US" sz="2000"/>
                        <a:t>Adrenal</a:t>
                      </a:r>
                    </a:p>
                  </a:txBody>
                  <a:tcPr marT="91425" marB="91425" marR="91425" marL="91425"/>
                </a:tc>
                <a:tc>
                  <a:txBody>
                    <a:bodyPr>
                      <a:noAutofit/>
                    </a:bodyPr>
                    <a:lstStyle/>
                    <a:p>
                      <a:pPr indent="0" lvl="0" marL="0">
                        <a:spcBef>
                          <a:spcPts val="0"/>
                        </a:spcBef>
                        <a:buNone/>
                      </a:pPr>
                      <a:r>
                        <a:rPr lang="en-US" sz="2000"/>
                        <a:t>Above kidneys</a:t>
                      </a:r>
                    </a:p>
                  </a:txBody>
                  <a:tcPr marT="91425" marB="91425" marR="91425" marL="91425"/>
                </a:tc>
              </a:tr>
              <a:tr h="730050">
                <a:tc>
                  <a:txBody>
                    <a:bodyPr>
                      <a:noAutofit/>
                    </a:bodyPr>
                    <a:lstStyle/>
                    <a:p>
                      <a:pPr indent="0" lvl="0" marL="0">
                        <a:spcBef>
                          <a:spcPts val="0"/>
                        </a:spcBef>
                        <a:buNone/>
                      </a:pPr>
                      <a:r>
                        <a:rPr lang="en-US" sz="2000"/>
                        <a:t>Pancreas</a:t>
                      </a:r>
                    </a:p>
                  </a:txBody>
                  <a:tcPr marT="91425" marB="91425" marR="91425" marL="91425"/>
                </a:tc>
                <a:tc>
                  <a:txBody>
                    <a:bodyPr>
                      <a:noAutofit/>
                    </a:bodyPr>
                    <a:lstStyle/>
                    <a:p>
                      <a:pPr indent="0" lvl="0" marL="0">
                        <a:spcBef>
                          <a:spcPts val="0"/>
                        </a:spcBef>
                        <a:buNone/>
                      </a:pPr>
                      <a:r>
                        <a:rPr lang="en-US" sz="2000"/>
                        <a:t>Under stomach</a:t>
                      </a:r>
                    </a:p>
                  </a:txBody>
                  <a:tcPr marT="91425" marB="91425" marR="91425" marL="91425"/>
                </a:tc>
              </a:tr>
              <a:tr h="730050">
                <a:tc>
                  <a:txBody>
                    <a:bodyPr>
                      <a:noAutofit/>
                    </a:bodyPr>
                    <a:lstStyle/>
                    <a:p>
                      <a:pPr indent="0" lvl="0" marL="0" rtl="0">
                        <a:spcBef>
                          <a:spcPts val="0"/>
                        </a:spcBef>
                        <a:buNone/>
                      </a:pPr>
                      <a:r>
                        <a:rPr lang="en-US" sz="2000"/>
                        <a:t>Ovary / Teste</a:t>
                      </a:r>
                    </a:p>
                  </a:txBody>
                  <a:tcPr marT="91425" marB="91425" marR="91425" marL="91425"/>
                </a:tc>
                <a:tc>
                  <a:txBody>
                    <a:bodyPr>
                      <a:noAutofit/>
                    </a:bodyPr>
                    <a:lstStyle/>
                    <a:p>
                      <a:pPr indent="0" lvl="0" marL="0" rtl="0">
                        <a:spcBef>
                          <a:spcPts val="0"/>
                        </a:spcBef>
                        <a:buNone/>
                      </a:pPr>
                      <a:r>
                        <a:rPr lang="en-US" sz="2000"/>
                        <a:t>Lower abdomen / Groin</a:t>
                      </a:r>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Shape 304"/>
          <p:cNvSpPr txBox="1"/>
          <p:nvPr/>
        </p:nvSpPr>
        <p:spPr>
          <a:xfrm>
            <a:off x="575400" y="295475"/>
            <a:ext cx="4167600" cy="6344700"/>
          </a:xfrm>
          <a:prstGeom prst="rect">
            <a:avLst/>
          </a:prstGeom>
          <a:noFill/>
          <a:ln>
            <a:noFill/>
          </a:ln>
        </p:spPr>
        <p:txBody>
          <a:bodyPr anchorCtr="0" anchor="t" bIns="91425" lIns="91425" rIns="91425" wrap="square" tIns="91425">
            <a:noAutofit/>
          </a:bodyPr>
          <a:lstStyle/>
          <a:p>
            <a:pPr indent="0" lvl="0" marL="0">
              <a:spcBef>
                <a:spcPts val="0"/>
              </a:spcBef>
              <a:buNone/>
            </a:pPr>
            <a:r>
              <a:rPr lang="en-US" sz="3000"/>
              <a:t>EpiPen, an epinephine auto-injector used to treat allergy reactions that has seen its price rise from $57 in 2007 to about $500</a:t>
            </a:r>
          </a:p>
          <a:p>
            <a:pPr indent="0" lvl="0" marL="0">
              <a:spcBef>
                <a:spcPts val="0"/>
              </a:spcBef>
              <a:buNone/>
            </a:pPr>
            <a:r>
              <a:t/>
            </a:r>
            <a:endParaRPr sz="3000"/>
          </a:p>
          <a:p>
            <a:pPr indent="0" lvl="0" marL="0">
              <a:spcBef>
                <a:spcPts val="0"/>
              </a:spcBef>
              <a:buNone/>
            </a:pPr>
            <a:r>
              <a:rPr lang="en-US" sz="3000"/>
              <a:t>The cost to manufacture the drug is about $1.00 </a:t>
            </a:r>
            <a:r>
              <a:rPr lang="en-US" sz="1600"/>
              <a:t>(estimated)</a:t>
            </a:r>
          </a:p>
          <a:p>
            <a:pPr indent="0" lvl="0" marL="0">
              <a:spcBef>
                <a:spcPts val="0"/>
              </a:spcBef>
              <a:buNone/>
            </a:pPr>
            <a:r>
              <a:t/>
            </a:r>
            <a:endParaRPr sz="3000"/>
          </a:p>
          <a:p>
            <a:pPr indent="0" lvl="0" marL="0">
              <a:spcBef>
                <a:spcPts val="0"/>
              </a:spcBef>
              <a:buNone/>
            </a:pPr>
            <a:r>
              <a:rPr lang="en-US" sz="3000"/>
              <a:t>Should the government enact laws to control the prices of drugs?</a:t>
            </a:r>
          </a:p>
        </p:txBody>
      </p:sp>
      <p:pic>
        <p:nvPicPr>
          <p:cNvPr id="305" name="Shape 305"/>
          <p:cNvPicPr preferRelativeResize="0"/>
          <p:nvPr/>
        </p:nvPicPr>
        <p:blipFill>
          <a:blip r:embed="rId3">
            <a:alphaModFix/>
          </a:blip>
          <a:stretch>
            <a:fillRect/>
          </a:stretch>
        </p:blipFill>
        <p:spPr>
          <a:xfrm>
            <a:off x="5035400" y="424526"/>
            <a:ext cx="4915899" cy="56714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type="title"/>
          </p:nvPr>
        </p:nvSpPr>
        <p:spPr>
          <a:xfrm>
            <a:off x="166425" y="178750"/>
            <a:ext cx="9015600" cy="1243800"/>
          </a:xfrm>
          <a:prstGeom prst="rect">
            <a:avLst/>
          </a:prstGeom>
          <a:noFill/>
          <a:ln>
            <a:noFill/>
          </a:ln>
        </p:spPr>
        <p:txBody>
          <a:bodyPr anchorCtr="0" anchor="ctr" bIns="38100" lIns="38100" rIns="38100" wrap="square" tIns="38100">
            <a:noAutofit/>
          </a:bodyPr>
          <a:lstStyle/>
          <a:p>
            <a:pPr indent="0" lvl="0" marL="0" marR="0">
              <a:lnSpc>
                <a:spcPct val="119886"/>
              </a:lnSpc>
              <a:spcBef>
                <a:spcPts val="0"/>
              </a:spcBef>
              <a:spcAft>
                <a:spcPts val="0"/>
              </a:spcAft>
              <a:buNone/>
            </a:pPr>
            <a:r>
              <a:rPr lang="en-US" sz="4888">
                <a:solidFill>
                  <a:srgbClr val="000000"/>
                </a:solidFill>
                <a:latin typeface="Arial"/>
                <a:ea typeface="Arial"/>
                <a:cs typeface="Arial"/>
                <a:sym typeface="Arial"/>
              </a:rPr>
              <a:t>Adrenal Cortex</a:t>
            </a:r>
          </a:p>
        </p:txBody>
      </p:sp>
      <p:sp>
        <p:nvSpPr>
          <p:cNvPr id="311" name="Shape 311"/>
          <p:cNvSpPr txBox="1"/>
          <p:nvPr/>
        </p:nvSpPr>
        <p:spPr>
          <a:xfrm>
            <a:off x="350201" y="1518425"/>
            <a:ext cx="9459600" cy="5554200"/>
          </a:xfrm>
          <a:prstGeom prst="rect">
            <a:avLst/>
          </a:prstGeom>
          <a:noFill/>
          <a:ln>
            <a:noFill/>
          </a:ln>
        </p:spPr>
        <p:txBody>
          <a:bodyPr anchorCtr="0" anchor="t" bIns="38100" lIns="38100" rIns="38100" wrap="square" tIns="38100">
            <a:noAutofit/>
          </a:bodyPr>
          <a:lstStyle/>
          <a:p>
            <a:pPr indent="0" lvl="0" marL="0" marR="0" rtl="0" algn="l">
              <a:lnSpc>
                <a:spcPct val="119922"/>
              </a:lnSpc>
              <a:spcBef>
                <a:spcPts val="0"/>
              </a:spcBef>
              <a:spcAft>
                <a:spcPts val="0"/>
              </a:spcAft>
              <a:buNone/>
            </a:pPr>
            <a:r>
              <a:rPr b="1" lang="en-US" sz="3555">
                <a:solidFill>
                  <a:srgbClr val="000000"/>
                </a:solidFill>
                <a:latin typeface="Arial"/>
                <a:ea typeface="Arial"/>
                <a:cs typeface="Arial"/>
                <a:sym typeface="Arial"/>
              </a:rPr>
              <a:t>Aldosterone</a:t>
            </a:r>
            <a:r>
              <a:rPr lang="en-US" sz="3555">
                <a:solidFill>
                  <a:srgbClr val="000000"/>
                </a:solidFill>
                <a:latin typeface="Arial"/>
                <a:ea typeface="Arial"/>
                <a:cs typeface="Arial"/>
                <a:sym typeface="Arial"/>
              </a:rPr>
              <a:t> – helps kidneys conserve sodium and excrete potassium, maintaining </a:t>
            </a:r>
            <a:r>
              <a:rPr lang="en-US" sz="3555" u="sng">
                <a:solidFill>
                  <a:srgbClr val="000000"/>
                </a:solidFill>
                <a:latin typeface="Arial"/>
                <a:ea typeface="Arial"/>
                <a:cs typeface="Arial"/>
                <a:sym typeface="Arial"/>
              </a:rPr>
              <a:t>blood pressure</a:t>
            </a:r>
          </a:p>
          <a:p>
            <a:pPr indent="0" lvl="0" marL="0" marR="0" rtl="0" algn="l">
              <a:lnSpc>
                <a:spcPct val="119922"/>
              </a:lnSpc>
              <a:spcBef>
                <a:spcPts val="635"/>
              </a:spcBef>
              <a:spcAft>
                <a:spcPts val="0"/>
              </a:spcAft>
              <a:buNone/>
            </a:pPr>
            <a:r>
              <a:t/>
            </a:r>
            <a:endParaRPr b="1" sz="1100"/>
          </a:p>
          <a:p>
            <a:pPr indent="0" lvl="0" marL="0" marR="0" rtl="0" algn="l">
              <a:lnSpc>
                <a:spcPct val="119922"/>
              </a:lnSpc>
              <a:spcBef>
                <a:spcPts val="635"/>
              </a:spcBef>
              <a:spcAft>
                <a:spcPts val="0"/>
              </a:spcAft>
              <a:buNone/>
            </a:pPr>
            <a:r>
              <a:rPr b="1" lang="en-US" sz="3555">
                <a:solidFill>
                  <a:srgbClr val="000000"/>
                </a:solidFill>
                <a:latin typeface="Arial"/>
                <a:ea typeface="Arial"/>
                <a:cs typeface="Arial"/>
                <a:sym typeface="Arial"/>
              </a:rPr>
              <a:t>Cortisol </a:t>
            </a:r>
            <a:r>
              <a:rPr lang="en-US" sz="3555">
                <a:solidFill>
                  <a:srgbClr val="000000"/>
                </a:solidFill>
                <a:latin typeface="Arial"/>
                <a:ea typeface="Arial"/>
                <a:cs typeface="Arial"/>
                <a:sym typeface="Arial"/>
              </a:rPr>
              <a:t>– keeps blood glucose levels stable, </a:t>
            </a:r>
            <a:r>
              <a:rPr lang="en-US" sz="3555"/>
              <a:t>response to stress</a:t>
            </a:r>
          </a:p>
          <a:p>
            <a:pPr indent="0" lvl="0" marL="0" marR="0" rtl="0" algn="l">
              <a:lnSpc>
                <a:spcPct val="119922"/>
              </a:lnSpc>
              <a:spcBef>
                <a:spcPts val="635"/>
              </a:spcBef>
              <a:spcAft>
                <a:spcPts val="0"/>
              </a:spcAft>
              <a:buNone/>
            </a:pPr>
            <a:r>
              <a:t/>
            </a:r>
            <a:endParaRPr b="1" sz="1100"/>
          </a:p>
          <a:p>
            <a:pPr indent="0" lvl="0" marL="0" marR="0" rtl="0" algn="l">
              <a:lnSpc>
                <a:spcPct val="119922"/>
              </a:lnSpc>
              <a:spcBef>
                <a:spcPts val="635"/>
              </a:spcBef>
              <a:spcAft>
                <a:spcPts val="0"/>
              </a:spcAft>
              <a:buNone/>
            </a:pPr>
            <a:r>
              <a:rPr b="1" lang="en-US" sz="3555">
                <a:solidFill>
                  <a:srgbClr val="000000"/>
                </a:solidFill>
                <a:latin typeface="Arial"/>
                <a:ea typeface="Arial"/>
                <a:cs typeface="Arial"/>
                <a:sym typeface="Arial"/>
              </a:rPr>
              <a:t>Adrenal Sex Hormones </a:t>
            </a:r>
            <a:r>
              <a:rPr lang="en-US" sz="3555">
                <a:solidFill>
                  <a:srgbClr val="000000"/>
                </a:solidFill>
                <a:latin typeface="Arial"/>
                <a:ea typeface="Arial"/>
                <a:cs typeface="Arial"/>
                <a:sym typeface="Arial"/>
              </a:rPr>
              <a:t>- androgens (male) and estrogens (female) </a:t>
            </a:r>
          </a:p>
          <a:p>
            <a:pPr indent="0" lvl="0" marL="0" marR="0" rtl="0" algn="l">
              <a:lnSpc>
                <a:spcPct val="119921"/>
              </a:lnSpc>
              <a:spcBef>
                <a:spcPts val="635"/>
              </a:spcBef>
              <a:spcAft>
                <a:spcPts val="0"/>
              </a:spcAft>
              <a:buNone/>
            </a:pPr>
            <a:r>
              <a:t/>
            </a:r>
            <a:endParaRPr sz="3555">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descr="cushings_disease_-_testing-1.jpg" id="316" name="Shape 316"/>
          <p:cNvPicPr preferRelativeResize="0"/>
          <p:nvPr/>
        </p:nvPicPr>
        <p:blipFill rotWithShape="1">
          <a:blip r:embed="rId3">
            <a:alphaModFix/>
          </a:blip>
          <a:srcRect b="0" l="9957" r="13915" t="0"/>
          <a:stretch/>
        </p:blipFill>
        <p:spPr>
          <a:xfrm>
            <a:off x="7190925" y="239075"/>
            <a:ext cx="2827975" cy="2762250"/>
          </a:xfrm>
          <a:prstGeom prst="rect">
            <a:avLst/>
          </a:prstGeom>
          <a:noFill/>
          <a:ln>
            <a:noFill/>
          </a:ln>
        </p:spPr>
      </p:pic>
      <p:sp>
        <p:nvSpPr>
          <p:cNvPr id="317" name="Shape 317"/>
          <p:cNvSpPr txBox="1"/>
          <p:nvPr>
            <p:ph type="title"/>
          </p:nvPr>
        </p:nvSpPr>
        <p:spPr>
          <a:xfrm>
            <a:off x="130300" y="67825"/>
            <a:ext cx="9015600" cy="1023300"/>
          </a:xfrm>
          <a:prstGeom prst="rect">
            <a:avLst/>
          </a:prstGeom>
          <a:noFill/>
          <a:ln>
            <a:noFill/>
          </a:ln>
        </p:spPr>
        <p:txBody>
          <a:bodyPr anchorCtr="0" anchor="ctr" bIns="38100" lIns="38100" rIns="38100" wrap="square" tIns="38100">
            <a:noAutofit/>
          </a:bodyPr>
          <a:lstStyle/>
          <a:p>
            <a:pPr indent="0" lvl="0" marL="0" marR="0" rtl="0">
              <a:lnSpc>
                <a:spcPct val="119886"/>
              </a:lnSpc>
              <a:spcBef>
                <a:spcPts val="0"/>
              </a:spcBef>
              <a:spcAft>
                <a:spcPts val="0"/>
              </a:spcAft>
              <a:buNone/>
            </a:pPr>
            <a:r>
              <a:rPr lang="en-US" sz="4888">
                <a:solidFill>
                  <a:srgbClr val="000000"/>
                </a:solidFill>
                <a:latin typeface="Arial"/>
                <a:ea typeface="Arial"/>
                <a:cs typeface="Arial"/>
                <a:sym typeface="Arial"/>
              </a:rPr>
              <a:t>Adrenal Gland Disorders</a:t>
            </a:r>
          </a:p>
        </p:txBody>
      </p:sp>
      <p:sp>
        <p:nvSpPr>
          <p:cNvPr id="318" name="Shape 318"/>
          <p:cNvSpPr txBox="1"/>
          <p:nvPr/>
        </p:nvSpPr>
        <p:spPr>
          <a:xfrm>
            <a:off x="606625" y="1143025"/>
            <a:ext cx="5286000" cy="1394400"/>
          </a:xfrm>
          <a:prstGeom prst="rect">
            <a:avLst/>
          </a:prstGeom>
          <a:noFill/>
          <a:ln>
            <a:noFill/>
          </a:ln>
        </p:spPr>
        <p:txBody>
          <a:bodyPr anchorCtr="0" anchor="t" bIns="38100" lIns="38100" rIns="38100" wrap="square" tIns="38100">
            <a:noAutofit/>
          </a:bodyPr>
          <a:lstStyle/>
          <a:p>
            <a:pPr indent="0" lvl="0" marL="0" marR="0" rtl="0" algn="l">
              <a:lnSpc>
                <a:spcPct val="119922"/>
              </a:lnSpc>
              <a:spcBef>
                <a:spcPts val="0"/>
              </a:spcBef>
              <a:spcAft>
                <a:spcPts val="0"/>
              </a:spcAft>
              <a:buNone/>
            </a:pPr>
            <a:r>
              <a:rPr lang="en-US" sz="3555">
                <a:solidFill>
                  <a:srgbClr val="000000"/>
                </a:solidFill>
                <a:latin typeface="Arial"/>
                <a:ea typeface="Arial"/>
                <a:cs typeface="Arial"/>
                <a:sym typeface="Arial"/>
              </a:rPr>
              <a:t>Cushing’s </a:t>
            </a:r>
            <a:r>
              <a:rPr lang="en-US" sz="3555"/>
              <a:t>Disease</a:t>
            </a:r>
          </a:p>
          <a:p>
            <a:pPr indent="0" lvl="0" marL="0" marR="0" rtl="0" algn="l">
              <a:lnSpc>
                <a:spcPct val="119922"/>
              </a:lnSpc>
              <a:spcBef>
                <a:spcPts val="0"/>
              </a:spcBef>
              <a:spcAft>
                <a:spcPts val="0"/>
              </a:spcAft>
              <a:buNone/>
            </a:pPr>
            <a:r>
              <a:rPr lang="en-US" sz="2400">
                <a:solidFill>
                  <a:srgbClr val="666666"/>
                </a:solidFill>
                <a:highlight>
                  <a:srgbClr val="FFFFFF"/>
                </a:highlight>
              </a:rPr>
              <a:t>      </a:t>
            </a:r>
            <a:r>
              <a:rPr lang="en-US" sz="2600">
                <a:solidFill>
                  <a:srgbClr val="666666"/>
                </a:solidFill>
                <a:highlight>
                  <a:srgbClr val="FFFFFF"/>
                </a:highlight>
              </a:rPr>
              <a:t>     Hyperadrenocorticism</a:t>
            </a:r>
          </a:p>
          <a:p>
            <a:pPr indent="0" lvl="0" marL="0" marR="0" rtl="0" algn="l">
              <a:lnSpc>
                <a:spcPct val="120089"/>
              </a:lnSpc>
              <a:spcBef>
                <a:spcPts val="563"/>
              </a:spcBef>
              <a:spcAft>
                <a:spcPts val="0"/>
              </a:spcAft>
              <a:buNone/>
            </a:pPr>
            <a:r>
              <a:t/>
            </a:r>
            <a:endParaRPr sz="3111">
              <a:solidFill>
                <a:srgbClr val="000000"/>
              </a:solidFill>
              <a:latin typeface="Arial"/>
              <a:ea typeface="Arial"/>
              <a:cs typeface="Arial"/>
              <a:sym typeface="Arial"/>
            </a:endParaRPr>
          </a:p>
        </p:txBody>
      </p:sp>
      <p:pic>
        <p:nvPicPr>
          <p:cNvPr descr="4667577_f520.jpg" id="319" name="Shape 319"/>
          <p:cNvPicPr preferRelativeResize="0"/>
          <p:nvPr/>
        </p:nvPicPr>
        <p:blipFill>
          <a:blip r:embed="rId4">
            <a:alphaModFix/>
          </a:blip>
          <a:stretch>
            <a:fillRect/>
          </a:stretch>
        </p:blipFill>
        <p:spPr>
          <a:xfrm>
            <a:off x="219075" y="2589315"/>
            <a:ext cx="5806675" cy="3874825"/>
          </a:xfrm>
          <a:prstGeom prst="rect">
            <a:avLst/>
          </a:prstGeom>
          <a:noFill/>
          <a:ln>
            <a:noFill/>
          </a:ln>
        </p:spPr>
      </p:pic>
      <p:sp>
        <p:nvSpPr>
          <p:cNvPr id="320" name="Shape 320"/>
          <p:cNvSpPr txBox="1"/>
          <p:nvPr/>
        </p:nvSpPr>
        <p:spPr>
          <a:xfrm>
            <a:off x="6262500" y="2826075"/>
            <a:ext cx="3680700" cy="3874800"/>
          </a:xfrm>
          <a:prstGeom prst="rect">
            <a:avLst/>
          </a:prstGeom>
          <a:noFill/>
          <a:ln>
            <a:noFill/>
          </a:ln>
        </p:spPr>
        <p:txBody>
          <a:bodyPr anchorCtr="0" anchor="t" bIns="91425" lIns="91425" rIns="91425" wrap="square" tIns="91425">
            <a:noAutofit/>
          </a:bodyPr>
          <a:lstStyle/>
          <a:p>
            <a:pPr indent="-393700" lvl="0" marL="457200" rtl="0">
              <a:spcBef>
                <a:spcPts val="0"/>
              </a:spcBef>
              <a:buSzPts val="2600"/>
              <a:buChar char="●"/>
            </a:pPr>
            <a:r>
              <a:rPr lang="en-US" sz="2600"/>
              <a:t>Increased thirst and urination </a:t>
            </a:r>
          </a:p>
          <a:p>
            <a:pPr indent="-393700" lvl="0" marL="457200" rtl="0">
              <a:spcBef>
                <a:spcPts val="0"/>
              </a:spcBef>
              <a:buSzPts val="2600"/>
              <a:buChar char="●"/>
            </a:pPr>
            <a:r>
              <a:rPr lang="en-US" sz="2600"/>
              <a:t>Increased hunger</a:t>
            </a:r>
          </a:p>
          <a:p>
            <a:pPr indent="-393700" lvl="0" marL="457200" rtl="0">
              <a:spcBef>
                <a:spcPts val="0"/>
              </a:spcBef>
              <a:buSzPts val="2600"/>
              <a:buChar char="●"/>
            </a:pPr>
            <a:r>
              <a:rPr lang="en-US" sz="2600"/>
              <a:t>Increased panting</a:t>
            </a:r>
          </a:p>
          <a:p>
            <a:pPr indent="-393700" lvl="0" marL="457200" rtl="0">
              <a:spcBef>
                <a:spcPts val="0"/>
              </a:spcBef>
              <a:buSzPts val="2600"/>
              <a:buChar char="●"/>
            </a:pPr>
            <a:r>
              <a:rPr lang="en-US" sz="2600"/>
              <a:t>Pot-bellied abdomen</a:t>
            </a:r>
          </a:p>
          <a:p>
            <a:pPr indent="-393700" lvl="0" marL="457200" rtl="0">
              <a:spcBef>
                <a:spcPts val="0"/>
              </a:spcBef>
              <a:buSzPts val="2600"/>
              <a:buChar char="●"/>
            </a:pPr>
            <a:r>
              <a:rPr lang="en-US" sz="2600"/>
              <a:t>Obesity</a:t>
            </a:r>
          </a:p>
          <a:p>
            <a:pPr indent="-393700" lvl="0" marL="457200" rtl="0">
              <a:spcBef>
                <a:spcPts val="0"/>
              </a:spcBef>
              <a:buSzPts val="2600"/>
              <a:buChar char="●"/>
            </a:pPr>
            <a:r>
              <a:rPr lang="en-US" sz="2600"/>
              <a:t>Loss of hair</a:t>
            </a:r>
          </a:p>
          <a:p>
            <a:pPr indent="0" lvl="0" marL="0">
              <a:spcBef>
                <a:spcPts val="0"/>
              </a:spcBef>
              <a:buNone/>
            </a:pPr>
            <a:r>
              <a:t/>
            </a:r>
            <a:endParaRPr/>
          </a:p>
        </p:txBody>
      </p:sp>
      <p:sp>
        <p:nvSpPr>
          <p:cNvPr id="321" name="Shape 321"/>
          <p:cNvSpPr txBox="1"/>
          <p:nvPr/>
        </p:nvSpPr>
        <p:spPr>
          <a:xfrm>
            <a:off x="307850" y="6516050"/>
            <a:ext cx="6128400" cy="813900"/>
          </a:xfrm>
          <a:prstGeom prst="rect">
            <a:avLst/>
          </a:prstGeom>
          <a:solidFill>
            <a:srgbClr val="FFFFFF"/>
          </a:solidFill>
          <a:ln>
            <a:noFill/>
          </a:ln>
        </p:spPr>
        <p:txBody>
          <a:bodyPr anchorCtr="0" anchor="t" bIns="91425" lIns="91425" rIns="91425" wrap="square" tIns="91425">
            <a:noAutofit/>
          </a:bodyPr>
          <a:lstStyle/>
          <a:p>
            <a:pPr indent="0" lvl="0" marL="0">
              <a:spcBef>
                <a:spcPts val="0"/>
              </a:spcBef>
              <a:buNone/>
            </a:pPr>
            <a:r>
              <a:rPr lang="en-US" sz="2400">
                <a:solidFill>
                  <a:schemeClr val="dk1"/>
                </a:solidFill>
                <a:highlight>
                  <a:srgbClr val="FFFFFF"/>
                </a:highlight>
              </a:rPr>
              <a:t>Cushing's syndrome happens when the adrenal glands makes too much cortisol. </a:t>
            </a:r>
          </a:p>
        </p:txBody>
      </p:sp>
      <p:sp>
        <p:nvSpPr>
          <p:cNvPr id="322" name="Shape 322"/>
          <p:cNvSpPr txBox="1"/>
          <p:nvPr/>
        </p:nvSpPr>
        <p:spPr>
          <a:xfrm>
            <a:off x="6571500" y="6332750"/>
            <a:ext cx="3062700" cy="760500"/>
          </a:xfrm>
          <a:prstGeom prst="rect">
            <a:avLst/>
          </a:prstGeom>
          <a:noFill/>
          <a:ln>
            <a:noFill/>
          </a:ln>
        </p:spPr>
        <p:txBody>
          <a:bodyPr anchorCtr="0" anchor="t" bIns="91425" lIns="91425" rIns="91425" wrap="square" tIns="91425">
            <a:noAutofit/>
          </a:bodyPr>
          <a:lstStyle/>
          <a:p>
            <a:pPr indent="0" lvl="0" marL="0">
              <a:spcBef>
                <a:spcPts val="0"/>
              </a:spcBef>
              <a:buNone/>
            </a:pPr>
            <a:r>
              <a:rPr lang="en-US" u="sng">
                <a:solidFill>
                  <a:schemeClr val="hlink"/>
                </a:solidFill>
                <a:hlinkClick r:id="rId5"/>
              </a:rPr>
              <a:t>https://www.vetdepot.com/article-images/cushings-disease.gif</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id="327" name="Shape 327"/>
          <p:cNvPicPr preferRelativeResize="0"/>
          <p:nvPr/>
        </p:nvPicPr>
        <p:blipFill rotWithShape="1">
          <a:blip r:embed="rId3">
            <a:alphaModFix/>
          </a:blip>
          <a:srcRect b="14877" l="16869" r="30609" t="16403"/>
          <a:stretch/>
        </p:blipFill>
        <p:spPr>
          <a:xfrm>
            <a:off x="177475" y="295800"/>
            <a:ext cx="4957725" cy="4863074"/>
          </a:xfrm>
          <a:prstGeom prst="rect">
            <a:avLst/>
          </a:prstGeom>
          <a:noFill/>
          <a:ln>
            <a:noFill/>
          </a:ln>
        </p:spPr>
      </p:pic>
      <p:sp>
        <p:nvSpPr>
          <p:cNvPr id="328" name="Shape 328"/>
          <p:cNvSpPr txBox="1"/>
          <p:nvPr/>
        </p:nvSpPr>
        <p:spPr>
          <a:xfrm>
            <a:off x="5360050" y="378638"/>
            <a:ext cx="4531800" cy="4697400"/>
          </a:xfrm>
          <a:prstGeom prst="rect">
            <a:avLst/>
          </a:prstGeom>
          <a:noFill/>
          <a:ln>
            <a:noFill/>
          </a:ln>
        </p:spPr>
        <p:txBody>
          <a:bodyPr anchorCtr="0" anchor="t" bIns="91425" lIns="91425" rIns="91425" wrap="square" tIns="91425">
            <a:noAutofit/>
          </a:bodyPr>
          <a:lstStyle/>
          <a:p>
            <a:pPr indent="0" lvl="0" marL="0">
              <a:spcBef>
                <a:spcPts val="0"/>
              </a:spcBef>
              <a:buNone/>
            </a:pPr>
            <a:r>
              <a:rPr lang="en-US" sz="2400"/>
              <a:t>This is Suki</a:t>
            </a:r>
          </a:p>
          <a:p>
            <a:pPr indent="0" lvl="0" marL="0">
              <a:spcBef>
                <a:spcPts val="0"/>
              </a:spcBef>
              <a:buNone/>
            </a:pPr>
            <a:r>
              <a:t/>
            </a:r>
            <a:endParaRPr sz="2400"/>
          </a:p>
          <a:p>
            <a:pPr indent="0" lvl="0" marL="0">
              <a:spcBef>
                <a:spcPts val="0"/>
              </a:spcBef>
              <a:buNone/>
            </a:pPr>
            <a:r>
              <a:rPr lang="en-US" sz="2400"/>
              <a:t>In 2015, she was diagnosed was diagnosed with Cushing’s  Disease</a:t>
            </a:r>
          </a:p>
          <a:p>
            <a:pPr indent="0" lvl="0" marL="0">
              <a:spcBef>
                <a:spcPts val="0"/>
              </a:spcBef>
              <a:buNone/>
            </a:pPr>
            <a:r>
              <a:t/>
            </a:r>
            <a:endParaRPr sz="2400"/>
          </a:p>
          <a:p>
            <a:pPr indent="0" lvl="0" marL="0">
              <a:spcBef>
                <a:spcPts val="0"/>
              </a:spcBef>
              <a:buNone/>
            </a:pPr>
            <a:r>
              <a:rPr lang="en-US" sz="2400"/>
              <a:t>One month later, she was diagnosed with diabetes.</a:t>
            </a:r>
          </a:p>
          <a:p>
            <a:pPr indent="0" lvl="0" marL="0">
              <a:spcBef>
                <a:spcPts val="0"/>
              </a:spcBef>
              <a:buNone/>
            </a:pPr>
            <a:r>
              <a:t/>
            </a:r>
            <a:endParaRPr sz="2400"/>
          </a:p>
          <a:p>
            <a:pPr indent="0" lvl="0" marL="0">
              <a:spcBef>
                <a:spcPts val="0"/>
              </a:spcBef>
              <a:buNone/>
            </a:pPr>
            <a:r>
              <a:rPr lang="en-US" sz="2400"/>
              <a:t>While her condition is managed with medication, she is now permanently blind.</a:t>
            </a:r>
          </a:p>
        </p:txBody>
      </p:sp>
      <p:pic>
        <p:nvPicPr>
          <p:cNvPr id="329" name="Shape 329"/>
          <p:cNvPicPr preferRelativeResize="0"/>
          <p:nvPr/>
        </p:nvPicPr>
        <p:blipFill>
          <a:blip r:embed="rId4">
            <a:alphaModFix/>
          </a:blip>
          <a:stretch>
            <a:fillRect/>
          </a:stretch>
        </p:blipFill>
        <p:spPr>
          <a:xfrm>
            <a:off x="921500" y="5265387"/>
            <a:ext cx="2959525" cy="2299524"/>
          </a:xfrm>
          <a:prstGeom prst="rect">
            <a:avLst/>
          </a:prstGeom>
          <a:noFill/>
          <a:ln>
            <a:noFill/>
          </a:ln>
        </p:spPr>
      </p:pic>
      <p:pic>
        <p:nvPicPr>
          <p:cNvPr id="330" name="Shape 330"/>
          <p:cNvPicPr preferRelativeResize="0"/>
          <p:nvPr/>
        </p:nvPicPr>
        <p:blipFill>
          <a:blip r:embed="rId5">
            <a:alphaModFix/>
          </a:blip>
          <a:stretch>
            <a:fillRect/>
          </a:stretch>
        </p:blipFill>
        <p:spPr>
          <a:xfrm>
            <a:off x="4082125" y="5265376"/>
            <a:ext cx="4091269" cy="22995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nvSpPr>
        <p:spPr>
          <a:xfrm>
            <a:off x="124175" y="113050"/>
            <a:ext cx="9015575" cy="2854300"/>
          </a:xfrm>
          <a:prstGeom prst="rect">
            <a:avLst/>
          </a:prstGeom>
          <a:noFill/>
          <a:ln>
            <a:noFill/>
          </a:ln>
        </p:spPr>
        <p:txBody>
          <a:bodyPr anchorCtr="0" anchor="t" bIns="38100" lIns="38100" rIns="38100" wrap="square" tIns="38100">
            <a:noAutofit/>
          </a:bodyPr>
          <a:lstStyle/>
          <a:p>
            <a:pPr indent="-276577" lvl="0" marL="381000" marR="0" rtl="0" algn="l">
              <a:lnSpc>
                <a:spcPct val="119922"/>
              </a:lnSpc>
              <a:spcBef>
                <a:spcPts val="0"/>
              </a:spcBef>
              <a:spcAft>
                <a:spcPts val="0"/>
              </a:spcAft>
              <a:buClr>
                <a:srgbClr val="000000"/>
              </a:buClr>
              <a:buSzPts val="3556"/>
              <a:buChar char="●"/>
            </a:pPr>
            <a:r>
              <a:rPr lang="en-US" sz="3555">
                <a:solidFill>
                  <a:srgbClr val="000000"/>
                </a:solidFill>
                <a:latin typeface="Arial"/>
                <a:ea typeface="Arial"/>
                <a:cs typeface="Arial"/>
                <a:sym typeface="Arial"/>
              </a:rPr>
              <a:t>Addison’s disease</a:t>
            </a:r>
          </a:p>
          <a:p>
            <a:pPr indent="-198966" lvl="1" marL="762000" marR="0" rtl="0" algn="l">
              <a:lnSpc>
                <a:spcPct val="120089"/>
              </a:lnSpc>
              <a:spcBef>
                <a:spcPts val="563"/>
              </a:spcBef>
              <a:spcAft>
                <a:spcPts val="0"/>
              </a:spcAft>
              <a:buClr>
                <a:srgbClr val="000000"/>
              </a:buClr>
              <a:buSzPts val="2333"/>
              <a:buChar char="○"/>
            </a:pPr>
            <a:r>
              <a:rPr lang="en-US" sz="2333">
                <a:solidFill>
                  <a:srgbClr val="000000"/>
                </a:solidFill>
                <a:latin typeface="Arial"/>
                <a:ea typeface="Arial"/>
                <a:cs typeface="Arial"/>
                <a:sym typeface="Arial"/>
              </a:rPr>
              <a:t>Hyposecretion of cortisol</a:t>
            </a:r>
          </a:p>
          <a:p>
            <a:pPr indent="-198966" lvl="1" marL="762000" marR="0" rtl="0" algn="l">
              <a:lnSpc>
                <a:spcPct val="120089"/>
              </a:lnSpc>
              <a:spcBef>
                <a:spcPts val="563"/>
              </a:spcBef>
              <a:spcAft>
                <a:spcPts val="0"/>
              </a:spcAft>
              <a:buClr>
                <a:srgbClr val="000000"/>
              </a:buClr>
              <a:buSzPts val="2333"/>
              <a:buChar char="○"/>
            </a:pPr>
            <a:r>
              <a:rPr lang="en-US" sz="2333">
                <a:solidFill>
                  <a:srgbClr val="000000"/>
                </a:solidFill>
                <a:latin typeface="Arial"/>
                <a:ea typeface="Arial"/>
                <a:cs typeface="Arial"/>
                <a:sym typeface="Arial"/>
              </a:rPr>
              <a:t>Low blood pressure results</a:t>
            </a:r>
          </a:p>
          <a:p>
            <a:pPr indent="-198966" lvl="1" marL="762000" marR="0" rtl="0" algn="l">
              <a:lnSpc>
                <a:spcPct val="120089"/>
              </a:lnSpc>
              <a:spcBef>
                <a:spcPts val="563"/>
              </a:spcBef>
              <a:spcAft>
                <a:spcPts val="0"/>
              </a:spcAft>
              <a:buClr>
                <a:srgbClr val="000000"/>
              </a:buClr>
              <a:buSzPts val="2333"/>
              <a:buChar char="○"/>
            </a:pPr>
            <a:r>
              <a:rPr lang="en-US" sz="2333">
                <a:solidFill>
                  <a:srgbClr val="000000"/>
                </a:solidFill>
                <a:latin typeface="Arial"/>
                <a:ea typeface="Arial"/>
                <a:cs typeface="Arial"/>
                <a:sym typeface="Arial"/>
              </a:rPr>
              <a:t>Increased pigmentation</a:t>
            </a:r>
          </a:p>
        </p:txBody>
      </p:sp>
      <p:pic>
        <p:nvPicPr>
          <p:cNvPr id="336" name="Shape 336"/>
          <p:cNvPicPr preferRelativeResize="0"/>
          <p:nvPr/>
        </p:nvPicPr>
        <p:blipFill>
          <a:blip r:embed="rId3">
            <a:alphaModFix/>
          </a:blip>
          <a:stretch>
            <a:fillRect/>
          </a:stretch>
        </p:blipFill>
        <p:spPr>
          <a:xfrm>
            <a:off x="5757325" y="1439325"/>
            <a:ext cx="3894650" cy="5545650"/>
          </a:xfrm>
          <a:prstGeom prst="rect">
            <a:avLst/>
          </a:prstGeom>
          <a:noFill/>
          <a:ln>
            <a:noFill/>
          </a:ln>
        </p:spPr>
      </p:pic>
      <p:pic>
        <p:nvPicPr>
          <p:cNvPr id="337" name="Shape 337"/>
          <p:cNvPicPr preferRelativeResize="0"/>
          <p:nvPr/>
        </p:nvPicPr>
        <p:blipFill>
          <a:blip r:embed="rId4">
            <a:alphaModFix/>
          </a:blip>
          <a:stretch>
            <a:fillRect/>
          </a:stretch>
        </p:blipFill>
        <p:spPr>
          <a:xfrm>
            <a:off x="1016000" y="4318000"/>
            <a:ext cx="3810000" cy="2455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Shape 342"/>
          <p:cNvSpPr txBox="1"/>
          <p:nvPr>
            <p:ph type="title"/>
          </p:nvPr>
        </p:nvSpPr>
        <p:spPr>
          <a:xfrm>
            <a:off x="326325" y="74800"/>
            <a:ext cx="9015600" cy="855000"/>
          </a:xfrm>
          <a:prstGeom prst="rect">
            <a:avLst/>
          </a:prstGeom>
          <a:noFill/>
          <a:ln>
            <a:noFill/>
          </a:ln>
        </p:spPr>
        <p:txBody>
          <a:bodyPr anchorCtr="0" anchor="ctr" bIns="38100" lIns="38100" rIns="38100" wrap="square" tIns="38100">
            <a:noAutofit/>
          </a:bodyPr>
          <a:lstStyle/>
          <a:p>
            <a:pPr indent="0" lvl="0" marL="0" marR="0">
              <a:lnSpc>
                <a:spcPct val="120000"/>
              </a:lnSpc>
              <a:spcBef>
                <a:spcPts val="0"/>
              </a:spcBef>
              <a:spcAft>
                <a:spcPts val="0"/>
              </a:spcAft>
              <a:buNone/>
            </a:pPr>
            <a:r>
              <a:rPr lang="en-US" sz="4444">
                <a:solidFill>
                  <a:srgbClr val="000000"/>
                </a:solidFill>
                <a:latin typeface="Arial"/>
                <a:ea typeface="Arial"/>
                <a:cs typeface="Arial"/>
                <a:sym typeface="Arial"/>
              </a:rPr>
              <a:t>Pancreas</a:t>
            </a:r>
          </a:p>
        </p:txBody>
      </p:sp>
      <p:sp>
        <p:nvSpPr>
          <p:cNvPr id="343" name="Shape 343"/>
          <p:cNvSpPr txBox="1"/>
          <p:nvPr/>
        </p:nvSpPr>
        <p:spPr>
          <a:xfrm>
            <a:off x="440950" y="813150"/>
            <a:ext cx="9523500" cy="2019900"/>
          </a:xfrm>
          <a:prstGeom prst="rect">
            <a:avLst/>
          </a:prstGeom>
          <a:noFill/>
          <a:ln>
            <a:noFill/>
          </a:ln>
        </p:spPr>
        <p:txBody>
          <a:bodyPr anchorCtr="0" anchor="t" bIns="38100" lIns="38100" rIns="38100" wrap="square" tIns="38100">
            <a:noAutofit/>
          </a:bodyPr>
          <a:lstStyle/>
          <a:p>
            <a:pPr indent="0" lvl="0" marL="0" marR="0" rtl="0" algn="l">
              <a:lnSpc>
                <a:spcPct val="119921"/>
              </a:lnSpc>
              <a:spcBef>
                <a:spcPts val="0"/>
              </a:spcBef>
              <a:spcAft>
                <a:spcPts val="0"/>
              </a:spcAft>
              <a:buNone/>
            </a:pPr>
            <a:r>
              <a:rPr lang="en-US" sz="3000">
                <a:solidFill>
                  <a:srgbClr val="000000"/>
                </a:solidFill>
                <a:latin typeface="Arial"/>
                <a:ea typeface="Arial"/>
                <a:cs typeface="Arial"/>
                <a:sym typeface="Arial"/>
              </a:rPr>
              <a:t>The pancreas is a large gland behind </a:t>
            </a:r>
            <a:r>
              <a:rPr lang="en-US" sz="3000"/>
              <a:t>the</a:t>
            </a:r>
            <a:r>
              <a:rPr lang="en-US" sz="3000">
                <a:solidFill>
                  <a:srgbClr val="000000"/>
                </a:solidFill>
                <a:latin typeface="Arial"/>
                <a:ea typeface="Arial"/>
                <a:cs typeface="Arial"/>
                <a:sym typeface="Arial"/>
              </a:rPr>
              <a:t> stomach that helps the body to maintain healthy blood sugar (glucose) levels.</a:t>
            </a:r>
            <a:br>
              <a:rPr lang="en-US" sz="3000">
                <a:solidFill>
                  <a:srgbClr val="000000"/>
                </a:solidFill>
                <a:latin typeface="Arial"/>
                <a:ea typeface="Arial"/>
                <a:cs typeface="Arial"/>
                <a:sym typeface="Arial"/>
              </a:rPr>
            </a:br>
          </a:p>
          <a:p>
            <a:pPr indent="0" lvl="0" marL="0" marR="0" algn="l">
              <a:lnSpc>
                <a:spcPct val="119921"/>
              </a:lnSpc>
              <a:spcBef>
                <a:spcPts val="635"/>
              </a:spcBef>
              <a:spcAft>
                <a:spcPts val="0"/>
              </a:spcAft>
              <a:buNone/>
            </a:pPr>
            <a:r>
              <a:t/>
            </a:r>
            <a:endParaRPr sz="3000">
              <a:solidFill>
                <a:srgbClr val="000000"/>
              </a:solidFill>
              <a:latin typeface="Arial"/>
              <a:ea typeface="Arial"/>
              <a:cs typeface="Arial"/>
              <a:sym typeface="Arial"/>
            </a:endParaRPr>
          </a:p>
        </p:txBody>
      </p:sp>
      <p:pic>
        <p:nvPicPr>
          <p:cNvPr id="344" name="Shape 344"/>
          <p:cNvPicPr preferRelativeResize="0"/>
          <p:nvPr/>
        </p:nvPicPr>
        <p:blipFill>
          <a:blip r:embed="rId3">
            <a:alphaModFix/>
          </a:blip>
          <a:stretch>
            <a:fillRect/>
          </a:stretch>
        </p:blipFill>
        <p:spPr>
          <a:xfrm>
            <a:off x="5032725" y="2486350"/>
            <a:ext cx="4593150" cy="3841750"/>
          </a:xfrm>
          <a:prstGeom prst="rect">
            <a:avLst/>
          </a:prstGeom>
          <a:noFill/>
          <a:ln>
            <a:noFill/>
          </a:ln>
        </p:spPr>
      </p:pic>
      <p:sp>
        <p:nvSpPr>
          <p:cNvPr id="345" name="Shape 345"/>
          <p:cNvSpPr txBox="1"/>
          <p:nvPr/>
        </p:nvSpPr>
        <p:spPr>
          <a:xfrm>
            <a:off x="440950" y="2833050"/>
            <a:ext cx="3933300" cy="3381900"/>
          </a:xfrm>
          <a:prstGeom prst="rect">
            <a:avLst/>
          </a:prstGeom>
          <a:noFill/>
          <a:ln>
            <a:noFill/>
          </a:ln>
        </p:spPr>
        <p:txBody>
          <a:bodyPr anchorCtr="0" anchor="t" bIns="91425" lIns="91425" rIns="91425" wrap="square" tIns="91425">
            <a:noAutofit/>
          </a:bodyPr>
          <a:lstStyle/>
          <a:p>
            <a:pPr indent="-69850" lvl="0" marL="0" rtl="0">
              <a:lnSpc>
                <a:spcPct val="119921"/>
              </a:lnSpc>
              <a:spcBef>
                <a:spcPts val="0"/>
              </a:spcBef>
              <a:buClr>
                <a:schemeClr val="dk1"/>
              </a:buClr>
              <a:buSzPts val="1100"/>
              <a:buFont typeface="Arial"/>
              <a:buNone/>
            </a:pPr>
            <a:r>
              <a:rPr lang="en-US" sz="3000">
                <a:solidFill>
                  <a:schemeClr val="dk1"/>
                </a:solidFill>
              </a:rPr>
              <a:t>Contains islands of cells called the Islets of Langerhans which secrete glucagon and insulin</a:t>
            </a:r>
          </a:p>
          <a:p>
            <a:pPr indent="-69850" lvl="0" marL="0" rtl="0">
              <a:lnSpc>
                <a:spcPct val="119921"/>
              </a:lnSpc>
              <a:spcBef>
                <a:spcPts val="635"/>
              </a:spcBef>
              <a:buClr>
                <a:schemeClr val="dk1"/>
              </a:buClr>
              <a:buSzPts val="1100"/>
              <a:buFont typeface="Arial"/>
              <a:buNone/>
            </a:pPr>
            <a:r>
              <a:t/>
            </a:r>
            <a:endParaRPr sz="3000">
              <a:solidFill>
                <a:schemeClr val="dk1"/>
              </a:solidFill>
            </a:endParaRPr>
          </a:p>
          <a:p>
            <a:pPr indent="0" lvl="0" marL="0">
              <a:spcBef>
                <a:spcPts val="0"/>
              </a:spcBef>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Shape 350"/>
          <p:cNvSpPr txBox="1"/>
          <p:nvPr/>
        </p:nvSpPr>
        <p:spPr>
          <a:xfrm>
            <a:off x="393500" y="170500"/>
            <a:ext cx="9766500" cy="3710400"/>
          </a:xfrm>
          <a:prstGeom prst="rect">
            <a:avLst/>
          </a:prstGeom>
          <a:noFill/>
          <a:ln>
            <a:noFill/>
          </a:ln>
        </p:spPr>
        <p:txBody>
          <a:bodyPr anchorCtr="0" anchor="t" bIns="38100" lIns="38100" rIns="38100" wrap="square" tIns="38100">
            <a:noAutofit/>
          </a:bodyPr>
          <a:lstStyle/>
          <a:p>
            <a:pPr indent="0" lvl="0" marL="0" marR="0" algn="l">
              <a:lnSpc>
                <a:spcPct val="119921"/>
              </a:lnSpc>
              <a:spcBef>
                <a:spcPts val="0"/>
              </a:spcBef>
              <a:spcAft>
                <a:spcPts val="0"/>
              </a:spcAft>
              <a:buNone/>
            </a:pPr>
            <a:r>
              <a:rPr b="1" lang="en-US" sz="3200">
                <a:solidFill>
                  <a:srgbClr val="000000"/>
                </a:solidFill>
                <a:latin typeface="Arial"/>
                <a:ea typeface="Arial"/>
                <a:cs typeface="Arial"/>
                <a:sym typeface="Arial"/>
              </a:rPr>
              <a:t>Glucagon </a:t>
            </a:r>
            <a:r>
              <a:rPr lang="en-US" sz="3200">
                <a:solidFill>
                  <a:srgbClr val="000000"/>
                </a:solidFill>
                <a:latin typeface="Arial"/>
                <a:ea typeface="Arial"/>
                <a:cs typeface="Arial"/>
                <a:sym typeface="Arial"/>
              </a:rPr>
              <a:t>– stimulates the liver to break down glycogen, raises </a:t>
            </a:r>
            <a:r>
              <a:rPr lang="en-US" sz="3200" u="sng">
                <a:solidFill>
                  <a:srgbClr val="000000"/>
                </a:solidFill>
                <a:latin typeface="Arial"/>
                <a:ea typeface="Arial"/>
                <a:cs typeface="Arial"/>
                <a:sym typeface="Arial"/>
              </a:rPr>
              <a:t>blood sugar</a:t>
            </a:r>
            <a:r>
              <a:rPr lang="en-US" sz="3200">
                <a:solidFill>
                  <a:srgbClr val="000000"/>
                </a:solidFill>
                <a:latin typeface="Arial"/>
                <a:ea typeface="Arial"/>
                <a:cs typeface="Arial"/>
                <a:sym typeface="Arial"/>
              </a:rPr>
              <a:t> </a:t>
            </a:r>
          </a:p>
          <a:p>
            <a:pPr indent="0" lvl="0" marL="0" marR="0" rtl="0" algn="l">
              <a:lnSpc>
                <a:spcPct val="119921"/>
              </a:lnSpc>
              <a:spcBef>
                <a:spcPts val="635"/>
              </a:spcBef>
              <a:spcAft>
                <a:spcPts val="0"/>
              </a:spcAft>
              <a:buNone/>
            </a:pPr>
            <a:r>
              <a:t/>
            </a:r>
            <a:endParaRPr b="1" sz="3200"/>
          </a:p>
          <a:p>
            <a:pPr indent="0" lvl="0" marL="0" marR="0" algn="l">
              <a:lnSpc>
                <a:spcPct val="119921"/>
              </a:lnSpc>
              <a:spcBef>
                <a:spcPts val="635"/>
              </a:spcBef>
              <a:spcAft>
                <a:spcPts val="0"/>
              </a:spcAft>
              <a:buNone/>
            </a:pPr>
            <a:r>
              <a:rPr b="1" lang="en-US" sz="3200">
                <a:solidFill>
                  <a:srgbClr val="000000"/>
                </a:solidFill>
                <a:latin typeface="Arial"/>
                <a:ea typeface="Arial"/>
                <a:cs typeface="Arial"/>
                <a:sym typeface="Arial"/>
              </a:rPr>
              <a:t>Insulin </a:t>
            </a:r>
            <a:r>
              <a:rPr lang="en-US" sz="3200">
                <a:solidFill>
                  <a:srgbClr val="000000"/>
                </a:solidFill>
                <a:latin typeface="Arial"/>
                <a:ea typeface="Arial"/>
                <a:cs typeface="Arial"/>
                <a:sym typeface="Arial"/>
              </a:rPr>
              <a:t>– decreases blood sugar concentrations, affects the </a:t>
            </a:r>
            <a:r>
              <a:rPr lang="en-US" sz="3200" u="sng">
                <a:solidFill>
                  <a:srgbClr val="000000"/>
                </a:solidFill>
                <a:latin typeface="Arial"/>
                <a:ea typeface="Arial"/>
                <a:cs typeface="Arial"/>
                <a:sym typeface="Arial"/>
              </a:rPr>
              <a:t>uptake</a:t>
            </a:r>
            <a:r>
              <a:rPr lang="en-US" sz="3200">
                <a:solidFill>
                  <a:srgbClr val="000000"/>
                </a:solidFill>
                <a:latin typeface="Arial"/>
                <a:ea typeface="Arial"/>
                <a:cs typeface="Arial"/>
                <a:sym typeface="Arial"/>
              </a:rPr>
              <a:t> of glucose by cells</a:t>
            </a:r>
          </a:p>
          <a:p>
            <a:pPr indent="0" lvl="0" marL="0" marR="0" algn="l">
              <a:lnSpc>
                <a:spcPct val="119921"/>
              </a:lnSpc>
              <a:spcBef>
                <a:spcPts val="635"/>
              </a:spcBef>
              <a:spcAft>
                <a:spcPts val="0"/>
              </a:spcAft>
              <a:buNone/>
            </a:pPr>
            <a:r>
              <a:t/>
            </a:r>
            <a:endParaRPr sz="3555">
              <a:solidFill>
                <a:srgbClr val="000000"/>
              </a:solidFill>
              <a:latin typeface="Arial"/>
              <a:ea typeface="Arial"/>
              <a:cs typeface="Arial"/>
              <a:sym typeface="Arial"/>
            </a:endParaRPr>
          </a:p>
        </p:txBody>
      </p:sp>
      <p:pic>
        <p:nvPicPr>
          <p:cNvPr id="351" name="Shape 351"/>
          <p:cNvPicPr preferRelativeResize="0"/>
          <p:nvPr/>
        </p:nvPicPr>
        <p:blipFill>
          <a:blip r:embed="rId3">
            <a:alphaModFix/>
          </a:blip>
          <a:stretch>
            <a:fillRect/>
          </a:stretch>
        </p:blipFill>
        <p:spPr>
          <a:xfrm>
            <a:off x="5164650" y="4148650"/>
            <a:ext cx="4233325" cy="3217325"/>
          </a:xfrm>
          <a:prstGeom prst="rect">
            <a:avLst/>
          </a:prstGeom>
          <a:noFill/>
          <a:ln>
            <a:noFill/>
          </a:ln>
        </p:spPr>
      </p:pic>
      <p:sp>
        <p:nvSpPr>
          <p:cNvPr id="352" name="Shape 352"/>
          <p:cNvSpPr txBox="1"/>
          <p:nvPr/>
        </p:nvSpPr>
        <p:spPr>
          <a:xfrm>
            <a:off x="710475" y="4523225"/>
            <a:ext cx="4020300" cy="1512000"/>
          </a:xfrm>
          <a:prstGeom prst="rect">
            <a:avLst/>
          </a:prstGeom>
          <a:noFill/>
          <a:ln>
            <a:noFill/>
          </a:ln>
        </p:spPr>
        <p:txBody>
          <a:bodyPr anchorCtr="0" anchor="t" bIns="38100" lIns="38100" rIns="38100" wrap="square" tIns="38100">
            <a:noAutofit/>
          </a:bodyPr>
          <a:lstStyle/>
          <a:p>
            <a:pPr indent="0" lvl="0" marL="0" marR="0" algn="l">
              <a:lnSpc>
                <a:spcPct val="146527"/>
              </a:lnSpc>
              <a:spcBef>
                <a:spcPts val="0"/>
              </a:spcBef>
              <a:spcAft>
                <a:spcPts val="0"/>
              </a:spcAft>
              <a:buNone/>
            </a:pPr>
            <a:r>
              <a:rPr lang="en-US" sz="2000">
                <a:solidFill>
                  <a:srgbClr val="000000"/>
                </a:solidFill>
                <a:latin typeface="Arial"/>
                <a:ea typeface="Arial"/>
                <a:cs typeface="Arial"/>
                <a:sym typeface="Arial"/>
              </a:rPr>
              <a:t>*</a:t>
            </a:r>
            <a:r>
              <a:rPr lang="en-US" sz="2444">
                <a:solidFill>
                  <a:srgbClr val="000000"/>
                </a:solidFill>
                <a:latin typeface="Arial"/>
                <a:ea typeface="Arial"/>
                <a:cs typeface="Arial"/>
                <a:sym typeface="Arial"/>
              </a:rPr>
              <a:t>Both hormones work together to maintain a balance in the blood sugar</a:t>
            </a:r>
          </a:p>
          <a:p>
            <a:pPr indent="0" lvl="0" marL="0" marR="0" algn="l">
              <a:lnSpc>
                <a:spcPct val="120138"/>
              </a:lnSpc>
              <a:spcBef>
                <a:spcPts val="0"/>
              </a:spcBef>
              <a:spcAft>
                <a:spcPts val="0"/>
              </a:spcAft>
              <a:buNone/>
            </a:pPr>
            <a:r>
              <a:t/>
            </a:r>
            <a:endParaRPr sz="200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id="357" name="Shape 357"/>
          <p:cNvPicPr preferRelativeResize="0"/>
          <p:nvPr/>
        </p:nvPicPr>
        <p:blipFill>
          <a:blip r:embed="rId3">
            <a:alphaModFix/>
          </a:blip>
          <a:stretch>
            <a:fillRect/>
          </a:stretch>
        </p:blipFill>
        <p:spPr>
          <a:xfrm>
            <a:off x="780113" y="1173976"/>
            <a:ext cx="8599775" cy="59249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Shape 362"/>
          <p:cNvSpPr txBox="1"/>
          <p:nvPr>
            <p:ph type="title"/>
          </p:nvPr>
        </p:nvSpPr>
        <p:spPr>
          <a:xfrm>
            <a:off x="196175" y="107825"/>
            <a:ext cx="9015600" cy="1243800"/>
          </a:xfrm>
          <a:prstGeom prst="rect">
            <a:avLst/>
          </a:prstGeom>
          <a:noFill/>
          <a:ln>
            <a:noFill/>
          </a:ln>
        </p:spPr>
        <p:txBody>
          <a:bodyPr anchorCtr="0" anchor="ctr" bIns="38100" lIns="38100" rIns="38100" wrap="square" tIns="38100">
            <a:noAutofit/>
          </a:bodyPr>
          <a:lstStyle/>
          <a:p>
            <a:pPr indent="0" lvl="0" marL="0" marR="0">
              <a:lnSpc>
                <a:spcPct val="119886"/>
              </a:lnSpc>
              <a:spcBef>
                <a:spcPts val="0"/>
              </a:spcBef>
              <a:spcAft>
                <a:spcPts val="0"/>
              </a:spcAft>
              <a:buNone/>
            </a:pPr>
            <a:r>
              <a:rPr lang="en-US" sz="4888">
                <a:solidFill>
                  <a:srgbClr val="000000"/>
                </a:solidFill>
                <a:latin typeface="Arial"/>
                <a:ea typeface="Arial"/>
                <a:cs typeface="Arial"/>
                <a:sym typeface="Arial"/>
              </a:rPr>
              <a:t>Diabetes</a:t>
            </a:r>
          </a:p>
        </p:txBody>
      </p:sp>
      <p:sp>
        <p:nvSpPr>
          <p:cNvPr id="363" name="Shape 363"/>
          <p:cNvSpPr txBox="1"/>
          <p:nvPr/>
        </p:nvSpPr>
        <p:spPr>
          <a:xfrm>
            <a:off x="291975" y="1458175"/>
            <a:ext cx="9520800" cy="5719800"/>
          </a:xfrm>
          <a:prstGeom prst="rect">
            <a:avLst/>
          </a:prstGeom>
          <a:noFill/>
          <a:ln>
            <a:noFill/>
          </a:ln>
        </p:spPr>
        <p:txBody>
          <a:bodyPr anchorCtr="0" anchor="t" bIns="38100" lIns="38100" rIns="38100" wrap="square" tIns="38100">
            <a:noAutofit/>
          </a:bodyPr>
          <a:lstStyle/>
          <a:p>
            <a:pPr indent="0" lvl="0" marL="0" marR="0" algn="l">
              <a:lnSpc>
                <a:spcPct val="119921"/>
              </a:lnSpc>
              <a:spcBef>
                <a:spcPts val="0"/>
              </a:spcBef>
              <a:spcAft>
                <a:spcPts val="0"/>
              </a:spcAft>
              <a:buNone/>
            </a:pPr>
            <a:r>
              <a:rPr lang="en-US" sz="3555">
                <a:solidFill>
                  <a:srgbClr val="000000"/>
                </a:solidFill>
                <a:latin typeface="Arial"/>
                <a:ea typeface="Arial"/>
                <a:cs typeface="Arial"/>
                <a:sym typeface="Arial"/>
              </a:rPr>
              <a:t>Diabetes Mellitus – results from an insulin deficiency, blood sugar rises (hyp</a:t>
            </a:r>
            <a:r>
              <a:rPr lang="en-US" sz="3555"/>
              <a:t>er</a:t>
            </a:r>
            <a:r>
              <a:rPr lang="en-US" sz="3555">
                <a:solidFill>
                  <a:srgbClr val="000000"/>
                </a:solidFill>
                <a:latin typeface="Arial"/>
                <a:ea typeface="Arial"/>
                <a:cs typeface="Arial"/>
                <a:sym typeface="Arial"/>
              </a:rPr>
              <a:t>glycemia) and excess is excreted in the </a:t>
            </a:r>
            <a:r>
              <a:rPr lang="en-US" sz="3555"/>
              <a:t>urine.</a:t>
            </a:r>
          </a:p>
          <a:p>
            <a:pPr indent="0" lvl="0" marL="0" marR="0" algn="l">
              <a:lnSpc>
                <a:spcPct val="119921"/>
              </a:lnSpc>
              <a:spcBef>
                <a:spcPts val="635"/>
              </a:spcBef>
              <a:spcAft>
                <a:spcPts val="0"/>
              </a:spcAft>
              <a:buNone/>
            </a:pPr>
            <a:r>
              <a:t/>
            </a:r>
            <a:endParaRPr sz="3555">
              <a:solidFill>
                <a:srgbClr val="000000"/>
              </a:solidFill>
              <a:latin typeface="Arial"/>
              <a:ea typeface="Arial"/>
              <a:cs typeface="Arial"/>
              <a:sym typeface="Arial"/>
            </a:endParaRPr>
          </a:p>
          <a:p>
            <a:pPr indent="0" lvl="0" marL="0" marR="0" algn="l">
              <a:lnSpc>
                <a:spcPct val="119921"/>
              </a:lnSpc>
              <a:spcBef>
                <a:spcPts val="635"/>
              </a:spcBef>
              <a:spcAft>
                <a:spcPts val="0"/>
              </a:spcAft>
              <a:buNone/>
            </a:pPr>
            <a:r>
              <a:rPr b="1" lang="en-US" sz="3555">
                <a:solidFill>
                  <a:srgbClr val="000000"/>
                </a:solidFill>
                <a:latin typeface="Arial"/>
                <a:ea typeface="Arial"/>
                <a:cs typeface="Arial"/>
                <a:sym typeface="Arial"/>
              </a:rPr>
              <a:t>Type I</a:t>
            </a:r>
            <a:r>
              <a:rPr lang="en-US" sz="3555">
                <a:solidFill>
                  <a:srgbClr val="000000"/>
                </a:solidFill>
                <a:latin typeface="Arial"/>
                <a:ea typeface="Arial"/>
                <a:cs typeface="Arial"/>
                <a:sym typeface="Arial"/>
              </a:rPr>
              <a:t> - </a:t>
            </a:r>
            <a:r>
              <a:rPr lang="en-US" sz="3555" u="sng">
                <a:solidFill>
                  <a:srgbClr val="000000"/>
                </a:solidFill>
                <a:latin typeface="Arial"/>
                <a:ea typeface="Arial"/>
                <a:cs typeface="Arial"/>
                <a:sym typeface="Arial"/>
              </a:rPr>
              <a:t>insulin dependent</a:t>
            </a:r>
            <a:r>
              <a:rPr lang="en-US" sz="3555">
                <a:solidFill>
                  <a:srgbClr val="000000"/>
                </a:solidFill>
                <a:latin typeface="Arial"/>
                <a:ea typeface="Arial"/>
                <a:cs typeface="Arial"/>
                <a:sym typeface="Arial"/>
              </a:rPr>
              <a:t> diabetes mellitus or </a:t>
            </a:r>
            <a:r>
              <a:rPr lang="en-US" sz="3555" u="sng">
                <a:solidFill>
                  <a:srgbClr val="000000"/>
                </a:solidFill>
                <a:latin typeface="Arial"/>
                <a:ea typeface="Arial"/>
                <a:cs typeface="Arial"/>
                <a:sym typeface="Arial"/>
              </a:rPr>
              <a:t>juvenile</a:t>
            </a:r>
            <a:r>
              <a:rPr lang="en-US" sz="3555">
                <a:solidFill>
                  <a:srgbClr val="000000"/>
                </a:solidFill>
                <a:latin typeface="Arial"/>
                <a:ea typeface="Arial"/>
                <a:cs typeface="Arial"/>
                <a:sym typeface="Arial"/>
              </a:rPr>
              <a:t> onset diabetes, often caused by </a:t>
            </a:r>
            <a:r>
              <a:rPr lang="en-US" sz="3555" u="sng">
                <a:solidFill>
                  <a:srgbClr val="000000"/>
                </a:solidFill>
                <a:latin typeface="Arial"/>
                <a:ea typeface="Arial"/>
                <a:cs typeface="Arial"/>
                <a:sym typeface="Arial"/>
              </a:rPr>
              <a:t>inherited</a:t>
            </a:r>
            <a:r>
              <a:rPr lang="en-US" sz="3555">
                <a:solidFill>
                  <a:srgbClr val="000000"/>
                </a:solidFill>
                <a:latin typeface="Arial"/>
                <a:ea typeface="Arial"/>
                <a:cs typeface="Arial"/>
                <a:sym typeface="Arial"/>
              </a:rPr>
              <a:t> immune disorder that destroys pancreatic cells</a:t>
            </a:r>
          </a:p>
          <a:p>
            <a:pPr indent="0" lvl="0" marL="0" marR="0" algn="l">
              <a:lnSpc>
                <a:spcPct val="119921"/>
              </a:lnSpc>
              <a:spcBef>
                <a:spcPts val="635"/>
              </a:spcBef>
              <a:spcAft>
                <a:spcPts val="0"/>
              </a:spcAft>
              <a:buNone/>
            </a:pPr>
            <a:r>
              <a:t/>
            </a:r>
            <a:endParaRPr sz="3555">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Shape 368"/>
          <p:cNvSpPr txBox="1"/>
          <p:nvPr/>
        </p:nvSpPr>
        <p:spPr>
          <a:xfrm>
            <a:off x="184325" y="204175"/>
            <a:ext cx="9015600" cy="2115000"/>
          </a:xfrm>
          <a:prstGeom prst="rect">
            <a:avLst/>
          </a:prstGeom>
          <a:noFill/>
          <a:ln>
            <a:noFill/>
          </a:ln>
        </p:spPr>
        <p:txBody>
          <a:bodyPr anchorCtr="0" anchor="t" bIns="38100" lIns="38100" rIns="38100" wrap="square" tIns="38100">
            <a:noAutofit/>
          </a:bodyPr>
          <a:lstStyle/>
          <a:p>
            <a:pPr indent="0" lvl="0" marL="0" marR="0" algn="l">
              <a:lnSpc>
                <a:spcPct val="119921"/>
              </a:lnSpc>
              <a:spcBef>
                <a:spcPts val="0"/>
              </a:spcBef>
              <a:spcAft>
                <a:spcPts val="0"/>
              </a:spcAft>
              <a:buNone/>
            </a:pPr>
            <a:r>
              <a:rPr lang="en-US" sz="3300">
                <a:solidFill>
                  <a:srgbClr val="000000"/>
                </a:solidFill>
                <a:latin typeface="Arial"/>
                <a:ea typeface="Arial"/>
                <a:cs typeface="Arial"/>
                <a:sym typeface="Arial"/>
              </a:rPr>
              <a:t>Type II – </a:t>
            </a:r>
            <a:r>
              <a:rPr lang="en-US" sz="3300" u="sng">
                <a:solidFill>
                  <a:srgbClr val="000000"/>
                </a:solidFill>
                <a:latin typeface="Arial"/>
                <a:ea typeface="Arial"/>
                <a:cs typeface="Arial"/>
                <a:sym typeface="Arial"/>
              </a:rPr>
              <a:t>mature</a:t>
            </a:r>
            <a:r>
              <a:rPr lang="en-US" sz="3300">
                <a:solidFill>
                  <a:srgbClr val="000000"/>
                </a:solidFill>
                <a:latin typeface="Arial"/>
                <a:ea typeface="Arial"/>
                <a:cs typeface="Arial"/>
                <a:sym typeface="Arial"/>
              </a:rPr>
              <a:t> onset diabetes (usually after the age of 40), often individuals are </a:t>
            </a:r>
            <a:r>
              <a:rPr lang="en-US" sz="3300" u="sng">
                <a:solidFill>
                  <a:srgbClr val="000000"/>
                </a:solidFill>
                <a:latin typeface="Arial"/>
                <a:ea typeface="Arial"/>
                <a:cs typeface="Arial"/>
                <a:sym typeface="Arial"/>
              </a:rPr>
              <a:t>overweight</a:t>
            </a:r>
            <a:r>
              <a:rPr lang="en-US" sz="3300">
                <a:solidFill>
                  <a:srgbClr val="000000"/>
                </a:solidFill>
                <a:latin typeface="Arial"/>
                <a:ea typeface="Arial"/>
                <a:cs typeface="Arial"/>
                <a:sym typeface="Arial"/>
              </a:rPr>
              <a:t>, can be controlled with diet and exercise</a:t>
            </a:r>
          </a:p>
        </p:txBody>
      </p:sp>
      <p:pic>
        <p:nvPicPr>
          <p:cNvPr id="369" name="Shape 369"/>
          <p:cNvPicPr preferRelativeResize="0"/>
          <p:nvPr/>
        </p:nvPicPr>
        <p:blipFill>
          <a:blip r:embed="rId3">
            <a:alphaModFix/>
          </a:blip>
          <a:stretch>
            <a:fillRect/>
          </a:stretch>
        </p:blipFill>
        <p:spPr>
          <a:xfrm>
            <a:off x="249500" y="2562875"/>
            <a:ext cx="5715000" cy="3810000"/>
          </a:xfrm>
          <a:prstGeom prst="rect">
            <a:avLst/>
          </a:prstGeom>
          <a:noFill/>
          <a:ln>
            <a:noFill/>
          </a:ln>
        </p:spPr>
      </p:pic>
      <p:sp>
        <p:nvSpPr>
          <p:cNvPr id="370" name="Shape 370"/>
          <p:cNvSpPr txBox="1"/>
          <p:nvPr/>
        </p:nvSpPr>
        <p:spPr>
          <a:xfrm>
            <a:off x="6280350" y="2665550"/>
            <a:ext cx="3244800" cy="1759800"/>
          </a:xfrm>
          <a:prstGeom prst="rect">
            <a:avLst/>
          </a:prstGeom>
          <a:noFill/>
          <a:ln>
            <a:noFill/>
          </a:ln>
        </p:spPr>
        <p:txBody>
          <a:bodyPr anchorCtr="0" anchor="t" bIns="38100" lIns="38100" rIns="38100" wrap="square" tIns="38100">
            <a:noAutofit/>
          </a:bodyPr>
          <a:lstStyle/>
          <a:p>
            <a:pPr indent="0" lvl="0" marL="0" marR="0" algn="l">
              <a:lnSpc>
                <a:spcPct val="120138"/>
              </a:lnSpc>
              <a:spcBef>
                <a:spcPts val="0"/>
              </a:spcBef>
              <a:spcAft>
                <a:spcPts val="0"/>
              </a:spcAft>
              <a:buNone/>
            </a:pPr>
            <a:r>
              <a:rPr lang="en-US" sz="2000">
                <a:solidFill>
                  <a:srgbClr val="000000"/>
                </a:solidFill>
                <a:latin typeface="Arial"/>
                <a:ea typeface="Arial"/>
                <a:cs typeface="Arial"/>
                <a:sym typeface="Arial"/>
              </a:rPr>
              <a:t>Blood sugar test, device pricks the finger and measures the amount of sugar in the blood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 name="Shape 52"/>
        <p:cNvGrpSpPr/>
        <p:nvPr/>
      </p:nvGrpSpPr>
      <p:grpSpPr>
        <a:xfrm>
          <a:off x="0" y="0"/>
          <a:ext cx="0" cy="0"/>
          <a:chOff x="0" y="0"/>
          <a:chExt cx="0" cy="0"/>
        </a:xfrm>
      </p:grpSpPr>
      <p:sp>
        <p:nvSpPr>
          <p:cNvPr id="53" name="Shape 53"/>
          <p:cNvSpPr txBox="1"/>
          <p:nvPr/>
        </p:nvSpPr>
        <p:spPr>
          <a:xfrm>
            <a:off x="467450" y="143975"/>
            <a:ext cx="9015600" cy="1584300"/>
          </a:xfrm>
          <a:prstGeom prst="rect">
            <a:avLst/>
          </a:prstGeom>
          <a:noFill/>
          <a:ln>
            <a:noFill/>
          </a:ln>
        </p:spPr>
        <p:txBody>
          <a:bodyPr anchorCtr="0" anchor="t" bIns="38100" lIns="38100" rIns="38100" wrap="square" tIns="38100">
            <a:noAutofit/>
          </a:bodyPr>
          <a:lstStyle/>
          <a:p>
            <a:pPr indent="0" lvl="0" marL="0" marR="0" rtl="0" algn="l">
              <a:lnSpc>
                <a:spcPct val="107916"/>
              </a:lnSpc>
              <a:spcBef>
                <a:spcPts val="604"/>
              </a:spcBef>
              <a:spcAft>
                <a:spcPts val="0"/>
              </a:spcAft>
              <a:buNone/>
            </a:pPr>
            <a:r>
              <a:rPr lang="en-US" sz="3333">
                <a:solidFill>
                  <a:srgbClr val="000000"/>
                </a:solidFill>
                <a:latin typeface="Arial"/>
                <a:ea typeface="Arial"/>
                <a:cs typeface="Arial"/>
                <a:sym typeface="Arial"/>
              </a:rPr>
              <a:t>Endocrine – secretions inside the body</a:t>
            </a:r>
          </a:p>
          <a:p>
            <a:pPr indent="0" lvl="0" marL="0" marR="0" rtl="0" algn="l">
              <a:lnSpc>
                <a:spcPct val="107916"/>
              </a:lnSpc>
              <a:spcBef>
                <a:spcPts val="604"/>
              </a:spcBef>
              <a:spcAft>
                <a:spcPts val="0"/>
              </a:spcAft>
              <a:buNone/>
            </a:pPr>
            <a:r>
              <a:rPr lang="en-US" sz="3333">
                <a:solidFill>
                  <a:srgbClr val="000000"/>
                </a:solidFill>
                <a:latin typeface="Arial"/>
                <a:ea typeface="Arial"/>
                <a:cs typeface="Arial"/>
                <a:sym typeface="Arial"/>
              </a:rPr>
              <a:t>Exocrine – secretions outside the body (sweat)</a:t>
            </a:r>
          </a:p>
        </p:txBody>
      </p:sp>
      <p:pic>
        <p:nvPicPr>
          <p:cNvPr descr="405_Modes_of_Secretion_by_Glands_updated.jpg" id="54" name="Shape 54"/>
          <p:cNvPicPr preferRelativeResize="0"/>
          <p:nvPr/>
        </p:nvPicPr>
        <p:blipFill>
          <a:blip r:embed="rId3">
            <a:alphaModFix/>
          </a:blip>
          <a:stretch>
            <a:fillRect/>
          </a:stretch>
        </p:blipFill>
        <p:spPr>
          <a:xfrm>
            <a:off x="702350" y="1728275"/>
            <a:ext cx="5655898" cy="5755073"/>
          </a:xfrm>
          <a:prstGeom prst="rect">
            <a:avLst/>
          </a:prstGeom>
          <a:noFill/>
          <a:ln>
            <a:noFill/>
          </a:ln>
        </p:spPr>
      </p:pic>
      <p:sp>
        <p:nvSpPr>
          <p:cNvPr id="55" name="Shape 55"/>
          <p:cNvSpPr txBox="1"/>
          <p:nvPr/>
        </p:nvSpPr>
        <p:spPr>
          <a:xfrm>
            <a:off x="6899900" y="2173625"/>
            <a:ext cx="2644800" cy="4896600"/>
          </a:xfrm>
          <a:prstGeom prst="rect">
            <a:avLst/>
          </a:prstGeom>
          <a:noFill/>
          <a:ln>
            <a:noFill/>
          </a:ln>
        </p:spPr>
        <p:txBody>
          <a:bodyPr anchorCtr="0" anchor="t" bIns="91425" lIns="91425" rIns="91425" wrap="square" tIns="91425">
            <a:noAutofit/>
          </a:bodyPr>
          <a:lstStyle/>
          <a:p>
            <a:pPr indent="0" lvl="0" marL="0" rtl="0">
              <a:spcBef>
                <a:spcPts val="0"/>
              </a:spcBef>
              <a:buNone/>
            </a:pPr>
            <a:r>
              <a:rPr lang="en-US" sz="2400"/>
              <a:t>Saliva</a:t>
            </a:r>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rPr lang="en-US" sz="2400"/>
              <a:t>Breast Milk</a:t>
            </a:r>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t/>
            </a:r>
            <a:endParaRPr sz="2400"/>
          </a:p>
          <a:p>
            <a:pPr indent="0" lvl="0" marL="0" rtl="0">
              <a:spcBef>
                <a:spcPts val="0"/>
              </a:spcBef>
              <a:buNone/>
            </a:pPr>
            <a:r>
              <a:rPr lang="en-US" sz="2400"/>
              <a:t>Sweat</a:t>
            </a: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a:spcBef>
                <a:spcPts val="0"/>
              </a:spcBef>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pic>
        <p:nvPicPr>
          <p:cNvPr id="375" name="Shape 375"/>
          <p:cNvPicPr preferRelativeResize="0"/>
          <p:nvPr/>
        </p:nvPicPr>
        <p:blipFill>
          <a:blip r:embed="rId3">
            <a:alphaModFix/>
          </a:blip>
          <a:stretch>
            <a:fillRect/>
          </a:stretch>
        </p:blipFill>
        <p:spPr>
          <a:xfrm>
            <a:off x="5842000" y="423325"/>
            <a:ext cx="3725325" cy="5651475"/>
          </a:xfrm>
          <a:prstGeom prst="rect">
            <a:avLst/>
          </a:prstGeom>
          <a:noFill/>
          <a:ln>
            <a:noFill/>
          </a:ln>
        </p:spPr>
      </p:pic>
      <p:sp>
        <p:nvSpPr>
          <p:cNvPr id="376" name="Shape 376"/>
          <p:cNvSpPr txBox="1"/>
          <p:nvPr/>
        </p:nvSpPr>
        <p:spPr>
          <a:xfrm>
            <a:off x="356300" y="305150"/>
            <a:ext cx="4951575" cy="1033975"/>
          </a:xfrm>
          <a:prstGeom prst="rect">
            <a:avLst/>
          </a:prstGeom>
          <a:noFill/>
          <a:ln>
            <a:noFill/>
          </a:ln>
        </p:spPr>
        <p:txBody>
          <a:bodyPr anchorCtr="0" anchor="t" bIns="38100" lIns="38100" rIns="38100" wrap="square" tIns="38100">
            <a:noAutofit/>
          </a:bodyPr>
          <a:lstStyle/>
          <a:p>
            <a:pPr indent="0" lvl="0" marL="0" marR="0" algn="l">
              <a:lnSpc>
                <a:spcPct val="120089"/>
              </a:lnSpc>
              <a:spcBef>
                <a:spcPts val="0"/>
              </a:spcBef>
              <a:spcAft>
                <a:spcPts val="0"/>
              </a:spcAft>
              <a:buNone/>
            </a:pPr>
            <a:r>
              <a:rPr lang="en-US" sz="3111">
                <a:solidFill>
                  <a:srgbClr val="000000"/>
                </a:solidFill>
                <a:latin typeface="Arial"/>
                <a:ea typeface="Arial"/>
                <a:cs typeface="Arial"/>
                <a:sym typeface="Arial"/>
              </a:rPr>
              <a:t>Injection of insulin will lower the blood sugar levels</a:t>
            </a:r>
          </a:p>
        </p:txBody>
      </p:sp>
      <p:sp>
        <p:nvSpPr>
          <p:cNvPr id="377" name="Shape 377"/>
          <p:cNvSpPr txBox="1"/>
          <p:nvPr/>
        </p:nvSpPr>
        <p:spPr>
          <a:xfrm>
            <a:off x="204300" y="1650100"/>
            <a:ext cx="5243025" cy="2998125"/>
          </a:xfrm>
          <a:prstGeom prst="rect">
            <a:avLst/>
          </a:prstGeom>
          <a:noFill/>
          <a:ln>
            <a:noFill/>
          </a:ln>
        </p:spPr>
        <p:txBody>
          <a:bodyPr anchorCtr="0" anchor="t" bIns="38100" lIns="38100" rIns="38100" wrap="square" tIns="38100">
            <a:noAutofit/>
          </a:bodyPr>
          <a:lstStyle/>
          <a:p>
            <a:pPr indent="0" lvl="0" marL="0" marR="0" rtl="0" algn="l">
              <a:lnSpc>
                <a:spcPct val="119791"/>
              </a:lnSpc>
              <a:spcBef>
                <a:spcPts val="0"/>
              </a:spcBef>
              <a:spcAft>
                <a:spcPts val="0"/>
              </a:spcAft>
              <a:buNone/>
            </a:pPr>
            <a:r>
              <a:rPr lang="en-US" sz="2666" u="sng">
                <a:solidFill>
                  <a:srgbClr val="000000"/>
                </a:solidFill>
                <a:latin typeface="Arial"/>
                <a:ea typeface="Arial"/>
                <a:cs typeface="Arial"/>
                <a:sym typeface="Arial"/>
              </a:rPr>
              <a:t>Hypoglycemia</a:t>
            </a:r>
            <a:r>
              <a:rPr lang="en-US" sz="2666">
                <a:solidFill>
                  <a:srgbClr val="000000"/>
                </a:solidFill>
                <a:latin typeface="Arial"/>
                <a:ea typeface="Arial"/>
                <a:cs typeface="Arial"/>
                <a:sym typeface="Arial"/>
              </a:rPr>
              <a:t> can occur if levels become too low, can be cured with direct injection of glucose or with eating something high in sugar. This is why diabetics often have candy.</a:t>
            </a:r>
          </a:p>
        </p:txBody>
      </p:sp>
      <p:pic>
        <p:nvPicPr>
          <p:cNvPr id="378" name="Shape 378"/>
          <p:cNvPicPr preferRelativeResize="0"/>
          <p:nvPr/>
        </p:nvPicPr>
        <p:blipFill>
          <a:blip r:embed="rId4">
            <a:alphaModFix/>
          </a:blip>
          <a:stretch>
            <a:fillRect/>
          </a:stretch>
        </p:blipFill>
        <p:spPr>
          <a:xfrm>
            <a:off x="1626700" y="4471500"/>
            <a:ext cx="2709325" cy="28786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Shape 383"/>
          <p:cNvSpPr txBox="1"/>
          <p:nvPr>
            <p:ph type="title"/>
          </p:nvPr>
        </p:nvSpPr>
        <p:spPr>
          <a:xfrm>
            <a:off x="304800" y="304800"/>
            <a:ext cx="9626600" cy="990600"/>
          </a:xfrm>
          <a:prstGeom prst="rect">
            <a:avLst/>
          </a:prstGeom>
        </p:spPr>
        <p:txBody>
          <a:bodyPr anchorCtr="0" anchor="t" bIns="38100" lIns="38100" rIns="38100" wrap="square" tIns="38100">
            <a:noAutofit/>
          </a:bodyPr>
          <a:lstStyle/>
          <a:p>
            <a:pPr indent="0" lvl="0" marL="0" rtl="0">
              <a:lnSpc>
                <a:spcPct val="100000"/>
              </a:lnSpc>
              <a:spcBef>
                <a:spcPts val="0"/>
              </a:spcBef>
              <a:buNone/>
            </a:pPr>
            <a:r>
              <a:rPr lang="en-US" sz="4266">
                <a:solidFill>
                  <a:srgbClr val="000000"/>
                </a:solidFill>
                <a:latin typeface="Arial"/>
                <a:ea typeface="Arial"/>
                <a:cs typeface="Arial"/>
                <a:sym typeface="Arial"/>
              </a:rPr>
              <a:t>Diabetes Insipidus</a:t>
            </a:r>
          </a:p>
        </p:txBody>
      </p:sp>
      <p:sp>
        <p:nvSpPr>
          <p:cNvPr id="384" name="Shape 384"/>
          <p:cNvSpPr txBox="1"/>
          <p:nvPr>
            <p:ph idx="1" type="body"/>
          </p:nvPr>
        </p:nvSpPr>
        <p:spPr>
          <a:xfrm>
            <a:off x="300575" y="1321950"/>
            <a:ext cx="5607400" cy="5585750"/>
          </a:xfrm>
          <a:prstGeom prst="rect">
            <a:avLst/>
          </a:prstGeom>
        </p:spPr>
        <p:txBody>
          <a:bodyPr anchorCtr="0" anchor="t" bIns="38100" lIns="38100" rIns="38100" wrap="square" tIns="38100">
            <a:noAutofit/>
          </a:bodyPr>
          <a:lstStyle/>
          <a:p>
            <a:pPr indent="0" lvl="0" marL="0" rtl="0">
              <a:lnSpc>
                <a:spcPct val="100000"/>
              </a:lnSpc>
              <a:spcBef>
                <a:spcPts val="0"/>
              </a:spcBef>
              <a:buNone/>
            </a:pPr>
            <a:r>
              <a:rPr lang="en-US" sz="2666">
                <a:solidFill>
                  <a:srgbClr val="000000"/>
                </a:solidFill>
                <a:latin typeface="Arial"/>
                <a:ea typeface="Arial"/>
                <a:cs typeface="Arial"/>
                <a:sym typeface="Arial"/>
              </a:rPr>
              <a:t>Diabetes insipidus (DI) is an uncommon condition that occurs when the kidneys are unable to conserve water as they perform their function of filtering blood. </a:t>
            </a:r>
          </a:p>
          <a:p>
            <a:pPr indent="0" lvl="0" marL="0" rtl="0">
              <a:lnSpc>
                <a:spcPct val="100000"/>
              </a:lnSpc>
              <a:spcBef>
                <a:spcPts val="0"/>
              </a:spcBef>
              <a:buNone/>
            </a:pPr>
            <a:r>
              <a:rPr lang="en-US" sz="2666">
                <a:solidFill>
                  <a:srgbClr val="000000"/>
                </a:solidFill>
                <a:latin typeface="Arial"/>
                <a:ea typeface="Arial"/>
                <a:cs typeface="Arial"/>
                <a:sym typeface="Arial"/>
              </a:rPr>
              <a:t> </a:t>
            </a:r>
          </a:p>
          <a:p>
            <a:pPr indent="0" lvl="0" marL="0" rtl="0">
              <a:lnSpc>
                <a:spcPct val="100000"/>
              </a:lnSpc>
              <a:spcBef>
                <a:spcPts val="0"/>
              </a:spcBef>
              <a:buNone/>
            </a:pPr>
            <a:r>
              <a:rPr lang="en-US" sz="2666">
                <a:solidFill>
                  <a:srgbClr val="000000"/>
                </a:solidFill>
                <a:latin typeface="Arial"/>
                <a:ea typeface="Arial"/>
                <a:cs typeface="Arial"/>
                <a:sym typeface="Arial"/>
              </a:rPr>
              <a:t>The amount of water conserved is controlled by antidiuretic hormone (</a:t>
            </a:r>
            <a:r>
              <a:rPr lang="en-US" sz="2666" u="sng">
                <a:solidFill>
                  <a:srgbClr val="0000FF"/>
                </a:solidFill>
                <a:latin typeface="Arial"/>
                <a:ea typeface="Arial"/>
                <a:cs typeface="Arial"/>
                <a:sym typeface="Arial"/>
                <a:hlinkClick r:id="rId3"/>
              </a:rPr>
              <a:t>ADH</a:t>
            </a:r>
            <a:r>
              <a:rPr lang="en-US" sz="2666">
                <a:solidFill>
                  <a:srgbClr val="000000"/>
                </a:solidFill>
                <a:latin typeface="Arial"/>
                <a:ea typeface="Arial"/>
                <a:cs typeface="Arial"/>
                <a:sym typeface="Arial"/>
              </a:rPr>
              <a:t>), also called vasopressin.</a:t>
            </a:r>
          </a:p>
          <a:p>
            <a:pPr indent="0" lvl="0" marL="0" rtl="0">
              <a:lnSpc>
                <a:spcPct val="100000"/>
              </a:lnSpc>
              <a:spcBef>
                <a:spcPts val="0"/>
              </a:spcBef>
              <a:buNone/>
            </a:pPr>
            <a:r>
              <a:rPr lang="en-US" sz="2666">
                <a:solidFill>
                  <a:srgbClr val="000000"/>
                </a:solidFill>
                <a:latin typeface="Arial"/>
                <a:ea typeface="Arial"/>
                <a:cs typeface="Arial"/>
                <a:sym typeface="Arial"/>
              </a:rPr>
              <a:t> </a:t>
            </a:r>
          </a:p>
          <a:p>
            <a:pPr indent="0" lvl="0" marL="0" rtl="0">
              <a:lnSpc>
                <a:spcPct val="100000"/>
              </a:lnSpc>
              <a:spcBef>
                <a:spcPts val="0"/>
              </a:spcBef>
              <a:buNone/>
            </a:pPr>
            <a:r>
              <a:rPr lang="en-US" sz="2666">
                <a:solidFill>
                  <a:srgbClr val="000000"/>
                </a:solidFill>
                <a:latin typeface="Arial"/>
                <a:ea typeface="Arial"/>
                <a:cs typeface="Arial"/>
                <a:sym typeface="Arial"/>
              </a:rPr>
              <a:t>ADH is a hormone produced in a region of the brain called the hypothalamus.</a:t>
            </a:r>
          </a:p>
        </p:txBody>
      </p:sp>
      <p:sp>
        <p:nvSpPr>
          <p:cNvPr id="385" name="Shape 385"/>
          <p:cNvSpPr txBox="1"/>
          <p:nvPr/>
        </p:nvSpPr>
        <p:spPr>
          <a:xfrm>
            <a:off x="5995500" y="712300"/>
            <a:ext cx="3768900" cy="3560375"/>
          </a:xfrm>
          <a:prstGeom prst="rect">
            <a:avLst/>
          </a:prstGeom>
          <a:solidFill>
            <a:srgbClr val="FFF2CC"/>
          </a:solidFill>
          <a:ln>
            <a:noFill/>
          </a:ln>
        </p:spPr>
        <p:txBody>
          <a:bodyPr anchorCtr="0" anchor="t" bIns="38100" lIns="38100" rIns="38100" wrap="square" tIns="38100">
            <a:noAutofit/>
          </a:bodyPr>
          <a:lstStyle/>
          <a:p>
            <a:pPr indent="0" lvl="0" marL="0" rtl="0">
              <a:lnSpc>
                <a:spcPct val="100000"/>
              </a:lnSpc>
              <a:spcBef>
                <a:spcPts val="0"/>
              </a:spcBef>
              <a:buNone/>
            </a:pPr>
            <a:r>
              <a:rPr lang="en-US" sz="2133">
                <a:solidFill>
                  <a:srgbClr val="000000"/>
                </a:solidFill>
                <a:latin typeface="Arial"/>
                <a:ea typeface="Arial"/>
                <a:cs typeface="Arial"/>
                <a:sym typeface="Arial"/>
              </a:rPr>
              <a:t>Symptoms</a:t>
            </a:r>
            <a:br>
              <a:rPr lang="en-US" sz="2133">
                <a:solidFill>
                  <a:srgbClr val="000000"/>
                </a:solidFill>
                <a:latin typeface="Arial"/>
                <a:ea typeface="Arial"/>
                <a:cs typeface="Arial"/>
                <a:sym typeface="Arial"/>
              </a:rPr>
            </a:br>
            <a:br>
              <a:rPr lang="en-US" sz="2133">
                <a:solidFill>
                  <a:srgbClr val="000000"/>
                </a:solidFill>
                <a:latin typeface="Arial"/>
                <a:ea typeface="Arial"/>
                <a:cs typeface="Arial"/>
                <a:sym typeface="Arial"/>
              </a:rPr>
            </a:br>
            <a:r>
              <a:rPr lang="en-US" sz="2133">
                <a:solidFill>
                  <a:srgbClr val="000000"/>
                </a:solidFill>
                <a:latin typeface="Arial"/>
                <a:ea typeface="Arial"/>
                <a:cs typeface="Arial"/>
                <a:sym typeface="Arial"/>
              </a:rPr>
              <a:t>Excessive thirst</a:t>
            </a:r>
            <a:br>
              <a:rPr lang="en-US" sz="2133">
                <a:solidFill>
                  <a:srgbClr val="000000"/>
                </a:solidFill>
                <a:latin typeface="Arial"/>
                <a:ea typeface="Arial"/>
                <a:cs typeface="Arial"/>
                <a:sym typeface="Arial"/>
              </a:rPr>
            </a:br>
            <a:br>
              <a:rPr lang="en-US" sz="2133">
                <a:solidFill>
                  <a:srgbClr val="000000"/>
                </a:solidFill>
                <a:latin typeface="Arial"/>
                <a:ea typeface="Arial"/>
                <a:cs typeface="Arial"/>
                <a:sym typeface="Arial"/>
              </a:rPr>
            </a:br>
            <a:r>
              <a:rPr lang="en-US" sz="2133">
                <a:solidFill>
                  <a:srgbClr val="000000"/>
                </a:solidFill>
                <a:latin typeface="Arial"/>
                <a:ea typeface="Arial"/>
                <a:cs typeface="Arial"/>
                <a:sym typeface="Arial"/>
              </a:rPr>
              <a:t> ---May be intense or uncontrollable </a:t>
            </a:r>
            <a:br>
              <a:rPr lang="en-US" sz="2133">
                <a:solidFill>
                  <a:srgbClr val="000000"/>
                </a:solidFill>
                <a:latin typeface="Arial"/>
                <a:ea typeface="Arial"/>
                <a:cs typeface="Arial"/>
                <a:sym typeface="Arial"/>
              </a:rPr>
            </a:br>
            <a:br>
              <a:rPr lang="en-US" sz="2133">
                <a:solidFill>
                  <a:srgbClr val="000000"/>
                </a:solidFill>
                <a:latin typeface="Arial"/>
                <a:ea typeface="Arial"/>
                <a:cs typeface="Arial"/>
                <a:sym typeface="Arial"/>
              </a:rPr>
            </a:br>
            <a:r>
              <a:rPr lang="en-US" sz="2133">
                <a:solidFill>
                  <a:srgbClr val="000000"/>
                </a:solidFill>
                <a:latin typeface="Arial"/>
                <a:ea typeface="Arial"/>
                <a:cs typeface="Arial"/>
                <a:sym typeface="Arial"/>
              </a:rPr>
              <a:t>----May involve a craving for ice water</a:t>
            </a:r>
            <a:br>
              <a:rPr lang="en-US" sz="2133">
                <a:solidFill>
                  <a:srgbClr val="000000"/>
                </a:solidFill>
                <a:latin typeface="Arial"/>
                <a:ea typeface="Arial"/>
                <a:cs typeface="Arial"/>
                <a:sym typeface="Arial"/>
              </a:rPr>
            </a:br>
            <a:br>
              <a:rPr lang="en-US" sz="2133">
                <a:solidFill>
                  <a:srgbClr val="000000"/>
                </a:solidFill>
                <a:latin typeface="Arial"/>
                <a:ea typeface="Arial"/>
                <a:cs typeface="Arial"/>
                <a:sym typeface="Arial"/>
              </a:rPr>
            </a:br>
            <a:r>
              <a:rPr lang="en-US" sz="2133">
                <a:solidFill>
                  <a:srgbClr val="000000"/>
                </a:solidFill>
                <a:latin typeface="Arial"/>
                <a:ea typeface="Arial"/>
                <a:cs typeface="Arial"/>
                <a:sym typeface="Arial"/>
              </a:rPr>
              <a:t>Excessive urine volume</a:t>
            </a:r>
          </a:p>
        </p:txBody>
      </p:sp>
      <p:pic>
        <p:nvPicPr>
          <p:cNvPr id="386" name="Shape 386"/>
          <p:cNvPicPr preferRelativeResize="0"/>
          <p:nvPr/>
        </p:nvPicPr>
        <p:blipFill>
          <a:blip r:embed="rId4">
            <a:alphaModFix/>
          </a:blip>
          <a:stretch>
            <a:fillRect/>
          </a:stretch>
        </p:blipFill>
        <p:spPr>
          <a:xfrm>
            <a:off x="5999375" y="4472150"/>
            <a:ext cx="3518200" cy="2906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Shape 391"/>
          <p:cNvSpPr txBox="1"/>
          <p:nvPr>
            <p:ph type="title"/>
          </p:nvPr>
        </p:nvSpPr>
        <p:spPr>
          <a:xfrm>
            <a:off x="304800" y="304800"/>
            <a:ext cx="9550500" cy="914400"/>
          </a:xfrm>
          <a:prstGeom prst="rect">
            <a:avLst/>
          </a:prstGeom>
        </p:spPr>
        <p:txBody>
          <a:bodyPr anchorCtr="0" anchor="t" bIns="91425" lIns="91425" rIns="91425" wrap="square" tIns="91425">
            <a:noAutofit/>
          </a:bodyPr>
          <a:lstStyle/>
          <a:p>
            <a:pPr indent="0" lvl="0" marL="0">
              <a:spcBef>
                <a:spcPts val="0"/>
              </a:spcBef>
              <a:buNone/>
            </a:pPr>
            <a:r>
              <a:rPr lang="en-US"/>
              <a:t>Gestational Diabetes</a:t>
            </a:r>
          </a:p>
        </p:txBody>
      </p:sp>
      <p:sp>
        <p:nvSpPr>
          <p:cNvPr id="392" name="Shape 392"/>
          <p:cNvSpPr txBox="1"/>
          <p:nvPr>
            <p:ph idx="1" type="body"/>
          </p:nvPr>
        </p:nvSpPr>
        <p:spPr>
          <a:xfrm>
            <a:off x="304800" y="1447800"/>
            <a:ext cx="3732600" cy="3671100"/>
          </a:xfrm>
          <a:prstGeom prst="rect">
            <a:avLst/>
          </a:prstGeom>
        </p:spPr>
        <p:txBody>
          <a:bodyPr anchorCtr="0" anchor="t" bIns="91425" lIns="91425" rIns="91425" wrap="square" tIns="91425">
            <a:noAutofit/>
          </a:bodyPr>
          <a:lstStyle/>
          <a:p>
            <a:pPr indent="0" lvl="0" marL="0" rtl="0">
              <a:spcBef>
                <a:spcPts val="0"/>
              </a:spcBef>
              <a:buNone/>
            </a:pPr>
            <a:r>
              <a:rPr lang="en-US" sz="2800">
                <a:highlight>
                  <a:srgbClr val="FFFFFF"/>
                </a:highlight>
              </a:rPr>
              <a:t>Pregnancy hormones can block insulin from doing its job. When this happens, glucose levels may increase in a pregnant woman's blood.</a:t>
            </a:r>
          </a:p>
          <a:p>
            <a:pPr indent="0" lvl="0" marL="0" rtl="0">
              <a:spcBef>
                <a:spcPts val="0"/>
              </a:spcBef>
              <a:buNone/>
            </a:pPr>
            <a:r>
              <a:t/>
            </a:r>
            <a:endParaRPr sz="2400">
              <a:highlight>
                <a:srgbClr val="FFFFFF"/>
              </a:highlight>
            </a:endParaRPr>
          </a:p>
          <a:p>
            <a:pPr indent="0" lvl="0" marL="0">
              <a:spcBef>
                <a:spcPts val="0"/>
              </a:spcBef>
              <a:buNone/>
            </a:pPr>
            <a:r>
              <a:t/>
            </a:r>
            <a:endParaRPr sz="2400"/>
          </a:p>
        </p:txBody>
      </p:sp>
      <p:pic>
        <p:nvPicPr>
          <p:cNvPr id="393" name="Shape 393"/>
          <p:cNvPicPr preferRelativeResize="0"/>
          <p:nvPr/>
        </p:nvPicPr>
        <p:blipFill>
          <a:blip r:embed="rId3">
            <a:alphaModFix/>
          </a:blip>
          <a:stretch>
            <a:fillRect/>
          </a:stretch>
        </p:blipFill>
        <p:spPr>
          <a:xfrm>
            <a:off x="4047475" y="1219200"/>
            <a:ext cx="5978648" cy="3979382"/>
          </a:xfrm>
          <a:prstGeom prst="rect">
            <a:avLst/>
          </a:prstGeom>
          <a:noFill/>
          <a:ln>
            <a:noFill/>
          </a:ln>
        </p:spPr>
      </p:pic>
      <p:sp>
        <p:nvSpPr>
          <p:cNvPr id="394" name="Shape 394"/>
          <p:cNvSpPr txBox="1"/>
          <p:nvPr/>
        </p:nvSpPr>
        <p:spPr>
          <a:xfrm>
            <a:off x="304800" y="5615050"/>
            <a:ext cx="9740100" cy="1644900"/>
          </a:xfrm>
          <a:prstGeom prst="rect">
            <a:avLst/>
          </a:prstGeom>
          <a:noFill/>
          <a:ln>
            <a:noFill/>
          </a:ln>
        </p:spPr>
        <p:txBody>
          <a:bodyPr anchorCtr="0" anchor="t" bIns="91425" lIns="91425" rIns="91425" wrap="square" tIns="91425">
            <a:noAutofit/>
          </a:bodyPr>
          <a:lstStyle/>
          <a:p>
            <a:pPr indent="0" lvl="0" marL="0">
              <a:spcBef>
                <a:spcPts val="0"/>
              </a:spcBef>
              <a:buNone/>
            </a:pPr>
            <a:r>
              <a:rPr lang="en-US" sz="2600">
                <a:highlight>
                  <a:srgbClr val="FFFFFF"/>
                </a:highlight>
              </a:rPr>
              <a:t>Gestational diabetes usually starts halfway through the pregnancy. All pregnant women should receive an oral glucose tolerance test between the 24th and 28th week of pregnancy to screen for the condition. </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pic>
        <p:nvPicPr>
          <p:cNvPr id="399" name="Shape 399"/>
          <p:cNvPicPr preferRelativeResize="0"/>
          <p:nvPr/>
        </p:nvPicPr>
        <p:blipFill>
          <a:blip r:embed="rId3">
            <a:alphaModFix/>
          </a:blip>
          <a:stretch>
            <a:fillRect/>
          </a:stretch>
        </p:blipFill>
        <p:spPr>
          <a:xfrm>
            <a:off x="4978400" y="304800"/>
            <a:ext cx="4883725" cy="6858000"/>
          </a:xfrm>
          <a:prstGeom prst="rect">
            <a:avLst/>
          </a:prstGeom>
          <a:noFill/>
          <a:ln>
            <a:noFill/>
          </a:ln>
        </p:spPr>
      </p:pic>
      <p:pic>
        <p:nvPicPr>
          <p:cNvPr id="400" name="Shape 400"/>
          <p:cNvPicPr preferRelativeResize="0"/>
          <p:nvPr/>
        </p:nvPicPr>
        <p:blipFill>
          <a:blip r:embed="rId4">
            <a:alphaModFix/>
          </a:blip>
          <a:stretch>
            <a:fillRect/>
          </a:stretch>
        </p:blipFill>
        <p:spPr>
          <a:xfrm>
            <a:off x="609600" y="4165600"/>
            <a:ext cx="3949700" cy="2336775"/>
          </a:xfrm>
          <a:prstGeom prst="rect">
            <a:avLst/>
          </a:prstGeom>
          <a:noFill/>
          <a:ln>
            <a:noFill/>
          </a:ln>
        </p:spPr>
      </p:pic>
      <p:sp>
        <p:nvSpPr>
          <p:cNvPr id="401" name="Shape 401"/>
          <p:cNvSpPr txBox="1"/>
          <p:nvPr/>
        </p:nvSpPr>
        <p:spPr>
          <a:xfrm>
            <a:off x="510950" y="405075"/>
            <a:ext cx="4394725" cy="2929450"/>
          </a:xfrm>
          <a:prstGeom prst="rect">
            <a:avLst/>
          </a:prstGeom>
          <a:noFill/>
          <a:ln>
            <a:noFill/>
          </a:ln>
        </p:spPr>
        <p:txBody>
          <a:bodyPr anchorCtr="0" anchor="t" bIns="38100" lIns="38100" rIns="38100" wrap="square" tIns="38100">
            <a:noAutofit/>
          </a:bodyPr>
          <a:lstStyle/>
          <a:p>
            <a:pPr indent="0" lvl="0" marL="0" rtl="0">
              <a:lnSpc>
                <a:spcPct val="100000"/>
              </a:lnSpc>
              <a:spcBef>
                <a:spcPts val="0"/>
              </a:spcBef>
              <a:buNone/>
            </a:pPr>
            <a:r>
              <a:rPr lang="en-US" sz="2133" u="sng">
                <a:solidFill>
                  <a:srgbClr val="333333"/>
                </a:solidFill>
                <a:latin typeface="Arial"/>
                <a:ea typeface="Arial"/>
                <a:cs typeface="Arial"/>
                <a:sym typeface="Arial"/>
              </a:rPr>
              <a:t>Diabetic neuropathies </a:t>
            </a:r>
            <a:r>
              <a:rPr lang="en-US" sz="2133">
                <a:solidFill>
                  <a:srgbClr val="333333"/>
                </a:solidFill>
                <a:latin typeface="Arial"/>
                <a:ea typeface="Arial"/>
                <a:cs typeface="Arial"/>
                <a:sym typeface="Arial"/>
              </a:rPr>
              <a:t>are a family of nerve disorders caused by diabetes. People with diabetes can develop nerve damage throughout the body. Symptoms include pain, tingling, or numbness-loss of feeling-in the hands, arms, feet, and legs.  This can result in wounds that are slow to heal.</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Shape 406"/>
          <p:cNvSpPr txBox="1"/>
          <p:nvPr>
            <p:ph type="title"/>
          </p:nvPr>
        </p:nvSpPr>
        <p:spPr>
          <a:xfrm>
            <a:off x="431000" y="154600"/>
            <a:ext cx="9333900" cy="840300"/>
          </a:xfrm>
          <a:prstGeom prst="rect">
            <a:avLst/>
          </a:prstGeom>
          <a:noFill/>
          <a:ln>
            <a:noFill/>
          </a:ln>
        </p:spPr>
        <p:txBody>
          <a:bodyPr anchorCtr="0" anchor="ctr" bIns="38100" lIns="38100" rIns="38100" wrap="square" tIns="38100">
            <a:noAutofit/>
          </a:bodyPr>
          <a:lstStyle/>
          <a:p>
            <a:pPr indent="0" lvl="0" marL="0" marR="0" rtl="0" algn="ctr">
              <a:lnSpc>
                <a:spcPct val="119886"/>
              </a:lnSpc>
              <a:spcBef>
                <a:spcPts val="0"/>
              </a:spcBef>
              <a:spcAft>
                <a:spcPts val="0"/>
              </a:spcAft>
              <a:buNone/>
            </a:pPr>
            <a:r>
              <a:rPr lang="en-US" sz="4888">
                <a:solidFill>
                  <a:srgbClr val="000000"/>
                </a:solidFill>
                <a:latin typeface="Arial"/>
                <a:ea typeface="Arial"/>
                <a:cs typeface="Arial"/>
                <a:sym typeface="Arial"/>
              </a:rPr>
              <a:t>Other Endocrine Glands</a:t>
            </a:r>
          </a:p>
        </p:txBody>
      </p:sp>
      <p:sp>
        <p:nvSpPr>
          <p:cNvPr id="407" name="Shape 407"/>
          <p:cNvSpPr txBox="1"/>
          <p:nvPr/>
        </p:nvSpPr>
        <p:spPr>
          <a:xfrm>
            <a:off x="641675" y="1633650"/>
            <a:ext cx="5987700" cy="4342500"/>
          </a:xfrm>
          <a:prstGeom prst="rect">
            <a:avLst/>
          </a:prstGeom>
          <a:noFill/>
          <a:ln>
            <a:noFill/>
          </a:ln>
        </p:spPr>
        <p:txBody>
          <a:bodyPr anchorCtr="0" anchor="t" bIns="38100" lIns="38100" rIns="38100" wrap="square" tIns="38100">
            <a:noAutofit/>
          </a:bodyPr>
          <a:lstStyle/>
          <a:p>
            <a:pPr indent="0" lvl="0" marL="0" marR="0" rtl="0" algn="l">
              <a:lnSpc>
                <a:spcPct val="107812"/>
              </a:lnSpc>
              <a:spcBef>
                <a:spcPts val="0"/>
              </a:spcBef>
              <a:spcAft>
                <a:spcPts val="0"/>
              </a:spcAft>
              <a:buNone/>
            </a:pPr>
            <a:r>
              <a:rPr lang="en-US" sz="3555">
                <a:solidFill>
                  <a:srgbClr val="000000"/>
                </a:solidFill>
                <a:latin typeface="Arial"/>
                <a:ea typeface="Arial"/>
                <a:cs typeface="Arial"/>
                <a:sym typeface="Arial"/>
              </a:rPr>
              <a:t>Pineal Gland – located between the cerebral hemispheres,</a:t>
            </a:r>
          </a:p>
          <a:p>
            <a:pPr indent="-454378" lvl="0" marL="457200" marR="0" rtl="0" algn="l">
              <a:lnSpc>
                <a:spcPct val="107812"/>
              </a:lnSpc>
              <a:spcBef>
                <a:spcPts val="0"/>
              </a:spcBef>
              <a:spcAft>
                <a:spcPts val="0"/>
              </a:spcAft>
              <a:buSzPts val="3556"/>
              <a:buChar char="-"/>
            </a:pPr>
            <a:r>
              <a:rPr lang="en-US" sz="3555">
                <a:solidFill>
                  <a:srgbClr val="000000"/>
                </a:solidFill>
                <a:latin typeface="Arial"/>
                <a:ea typeface="Arial"/>
                <a:cs typeface="Arial"/>
                <a:sym typeface="Arial"/>
              </a:rPr>
              <a:t>secretes </a:t>
            </a:r>
            <a:r>
              <a:rPr b="1" lang="en-US" sz="3555" u="sng">
                <a:solidFill>
                  <a:srgbClr val="000000"/>
                </a:solidFill>
                <a:latin typeface="Arial"/>
                <a:ea typeface="Arial"/>
                <a:cs typeface="Arial"/>
                <a:sym typeface="Arial"/>
              </a:rPr>
              <a:t>melatonin</a:t>
            </a:r>
            <a:r>
              <a:rPr lang="en-US" sz="3555" u="sng">
                <a:solidFill>
                  <a:srgbClr val="000000"/>
                </a:solidFill>
                <a:latin typeface="Arial"/>
                <a:ea typeface="Arial"/>
                <a:cs typeface="Arial"/>
                <a:sym typeface="Arial"/>
              </a:rPr>
              <a:t>,  </a:t>
            </a:r>
            <a:r>
              <a:rPr lang="en-US" sz="3555">
                <a:solidFill>
                  <a:srgbClr val="000000"/>
                </a:solidFill>
                <a:latin typeface="Arial"/>
                <a:ea typeface="Arial"/>
                <a:cs typeface="Arial"/>
                <a:sym typeface="Arial"/>
              </a:rPr>
              <a:t>maintain</a:t>
            </a:r>
            <a:r>
              <a:rPr lang="en-US" sz="3555"/>
              <a:t>s</a:t>
            </a:r>
            <a:r>
              <a:rPr lang="en-US" sz="3555">
                <a:solidFill>
                  <a:srgbClr val="000000"/>
                </a:solidFill>
                <a:latin typeface="Arial"/>
                <a:ea typeface="Arial"/>
                <a:cs typeface="Arial"/>
                <a:sym typeface="Arial"/>
              </a:rPr>
              <a:t> </a:t>
            </a:r>
            <a:r>
              <a:rPr lang="en-US" sz="3555" u="sng">
                <a:solidFill>
                  <a:srgbClr val="000000"/>
                </a:solidFill>
                <a:latin typeface="Arial"/>
                <a:ea typeface="Arial"/>
                <a:cs typeface="Arial"/>
                <a:sym typeface="Arial"/>
              </a:rPr>
              <a:t>Circadian rhythms</a:t>
            </a:r>
            <a:r>
              <a:rPr lang="en-US" sz="3555">
                <a:solidFill>
                  <a:srgbClr val="000000"/>
                </a:solidFill>
                <a:latin typeface="Arial"/>
                <a:ea typeface="Arial"/>
                <a:cs typeface="Arial"/>
                <a:sym typeface="Arial"/>
              </a:rPr>
              <a:t> </a:t>
            </a:r>
            <a:br>
              <a:rPr lang="en-US" sz="3555">
                <a:solidFill>
                  <a:srgbClr val="000000"/>
                </a:solidFill>
                <a:latin typeface="Arial"/>
                <a:ea typeface="Arial"/>
                <a:cs typeface="Arial"/>
                <a:sym typeface="Arial"/>
              </a:rPr>
            </a:br>
            <a:r>
              <a:rPr lang="en-US" sz="3555">
                <a:solidFill>
                  <a:srgbClr val="000000"/>
                </a:solidFill>
                <a:latin typeface="Arial"/>
                <a:ea typeface="Arial"/>
                <a:cs typeface="Arial"/>
                <a:sym typeface="Arial"/>
              </a:rPr>
              <a:t>(light and dark activity)</a:t>
            </a:r>
          </a:p>
          <a:p>
            <a:pPr indent="0" lvl="0" marL="0" marR="0" rtl="0" algn="l">
              <a:lnSpc>
                <a:spcPct val="107812"/>
              </a:lnSpc>
              <a:spcBef>
                <a:spcPts val="635"/>
              </a:spcBef>
              <a:spcAft>
                <a:spcPts val="0"/>
              </a:spcAft>
              <a:buNone/>
            </a:pPr>
            <a:r>
              <a:t/>
            </a:r>
            <a:endParaRPr sz="3555">
              <a:solidFill>
                <a:srgbClr val="000000"/>
              </a:solidFill>
              <a:latin typeface="Arial"/>
              <a:ea typeface="Arial"/>
              <a:cs typeface="Arial"/>
              <a:sym typeface="Arial"/>
            </a:endParaRPr>
          </a:p>
        </p:txBody>
      </p:sp>
      <p:pic>
        <p:nvPicPr>
          <p:cNvPr id="408" name="Shape 408"/>
          <p:cNvPicPr preferRelativeResize="0"/>
          <p:nvPr/>
        </p:nvPicPr>
        <p:blipFill rotWithShape="1">
          <a:blip r:embed="rId3">
            <a:alphaModFix/>
          </a:blip>
          <a:srcRect b="0" l="23923" r="25230" t="0"/>
          <a:stretch/>
        </p:blipFill>
        <p:spPr>
          <a:xfrm>
            <a:off x="6542275" y="1071100"/>
            <a:ext cx="3037125" cy="5973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pic>
        <p:nvPicPr>
          <p:cNvPr descr="brain-pineal-posterior-labeled.jpg" id="413" name="Shape 413"/>
          <p:cNvPicPr preferRelativeResize="0"/>
          <p:nvPr/>
        </p:nvPicPr>
        <p:blipFill>
          <a:blip r:embed="rId3">
            <a:alphaModFix/>
          </a:blip>
          <a:stretch>
            <a:fillRect/>
          </a:stretch>
        </p:blipFill>
        <p:spPr>
          <a:xfrm>
            <a:off x="4452125" y="54424"/>
            <a:ext cx="5066600" cy="3802725"/>
          </a:xfrm>
          <a:prstGeom prst="rect">
            <a:avLst/>
          </a:prstGeom>
          <a:noFill/>
          <a:ln>
            <a:noFill/>
          </a:ln>
        </p:spPr>
      </p:pic>
      <p:pic>
        <p:nvPicPr>
          <p:cNvPr descr="02.jpg" id="414" name="Shape 414"/>
          <p:cNvPicPr preferRelativeResize="0"/>
          <p:nvPr/>
        </p:nvPicPr>
        <p:blipFill rotWithShape="1">
          <a:blip r:embed="rId4">
            <a:alphaModFix/>
          </a:blip>
          <a:srcRect b="0" l="8475" r="0" t="0"/>
          <a:stretch/>
        </p:blipFill>
        <p:spPr>
          <a:xfrm>
            <a:off x="3860975" y="3523375"/>
            <a:ext cx="6248900" cy="4096625"/>
          </a:xfrm>
          <a:prstGeom prst="rect">
            <a:avLst/>
          </a:prstGeom>
          <a:noFill/>
          <a:ln>
            <a:noFill/>
          </a:ln>
        </p:spPr>
      </p:pic>
      <p:sp>
        <p:nvSpPr>
          <p:cNvPr id="415" name="Shape 415"/>
          <p:cNvSpPr txBox="1"/>
          <p:nvPr/>
        </p:nvSpPr>
        <p:spPr>
          <a:xfrm>
            <a:off x="324025" y="4623375"/>
            <a:ext cx="3540300" cy="2027700"/>
          </a:xfrm>
          <a:prstGeom prst="rect">
            <a:avLst/>
          </a:prstGeom>
          <a:noFill/>
          <a:ln>
            <a:noFill/>
          </a:ln>
        </p:spPr>
        <p:txBody>
          <a:bodyPr anchorCtr="0" anchor="t" bIns="91425" lIns="91425" rIns="91425" wrap="square" tIns="91425">
            <a:noAutofit/>
          </a:bodyPr>
          <a:lstStyle/>
          <a:p>
            <a:pPr indent="0" lvl="0" marL="0" rtl="0">
              <a:spcBef>
                <a:spcPts val="0"/>
              </a:spcBef>
              <a:buNone/>
            </a:pPr>
            <a:r>
              <a:rPr lang="en-US" sz="3000"/>
              <a:t>Can you find the hypothalamus? Pituitary?</a:t>
            </a:r>
          </a:p>
        </p:txBody>
      </p:sp>
      <p:pic>
        <p:nvPicPr>
          <p:cNvPr descr="8569181.jpg" id="416" name="Shape 416"/>
          <p:cNvPicPr preferRelativeResize="0"/>
          <p:nvPr/>
        </p:nvPicPr>
        <p:blipFill>
          <a:blip r:embed="rId5">
            <a:alphaModFix/>
          </a:blip>
          <a:stretch>
            <a:fillRect/>
          </a:stretch>
        </p:blipFill>
        <p:spPr>
          <a:xfrm>
            <a:off x="832025" y="237213"/>
            <a:ext cx="3028950" cy="32194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Shape 421"/>
          <p:cNvSpPr txBox="1"/>
          <p:nvPr/>
        </p:nvSpPr>
        <p:spPr>
          <a:xfrm>
            <a:off x="572200" y="439600"/>
            <a:ext cx="9266700" cy="1797900"/>
          </a:xfrm>
          <a:prstGeom prst="rect">
            <a:avLst/>
          </a:prstGeom>
          <a:noFill/>
          <a:ln>
            <a:noFill/>
          </a:ln>
        </p:spPr>
        <p:txBody>
          <a:bodyPr anchorCtr="0" anchor="t" bIns="38100" lIns="38100" rIns="38100" wrap="square" tIns="38100">
            <a:noAutofit/>
          </a:bodyPr>
          <a:lstStyle/>
          <a:p>
            <a:pPr indent="0" lvl="0" marL="0" marR="0" algn="l">
              <a:lnSpc>
                <a:spcPct val="107812"/>
              </a:lnSpc>
              <a:spcBef>
                <a:spcPts val="635"/>
              </a:spcBef>
              <a:spcAft>
                <a:spcPts val="0"/>
              </a:spcAft>
              <a:buNone/>
            </a:pPr>
            <a:r>
              <a:rPr b="1" lang="en-US" sz="3555">
                <a:solidFill>
                  <a:srgbClr val="000000"/>
                </a:solidFill>
                <a:latin typeface="Arial"/>
                <a:ea typeface="Arial"/>
                <a:cs typeface="Arial"/>
                <a:sym typeface="Arial"/>
              </a:rPr>
              <a:t>Thymus Gland</a:t>
            </a:r>
            <a:r>
              <a:rPr lang="en-US" sz="3555">
                <a:solidFill>
                  <a:srgbClr val="000000"/>
                </a:solidFill>
                <a:latin typeface="Arial"/>
                <a:ea typeface="Arial"/>
                <a:cs typeface="Arial"/>
                <a:sym typeface="Arial"/>
              </a:rPr>
              <a:t> – large in young children, gradually shrinks with age, secretes thymosins, important to </a:t>
            </a:r>
            <a:r>
              <a:rPr lang="en-US" sz="3555" u="sng">
                <a:solidFill>
                  <a:srgbClr val="000000"/>
                </a:solidFill>
                <a:latin typeface="Arial"/>
                <a:ea typeface="Arial"/>
                <a:cs typeface="Arial"/>
                <a:sym typeface="Arial"/>
              </a:rPr>
              <a:t>immune function</a:t>
            </a:r>
          </a:p>
          <a:p>
            <a:pPr indent="0" lvl="0" marL="0" marR="0" algn="l">
              <a:lnSpc>
                <a:spcPct val="107812"/>
              </a:lnSpc>
              <a:spcBef>
                <a:spcPts val="635"/>
              </a:spcBef>
              <a:spcAft>
                <a:spcPts val="0"/>
              </a:spcAft>
              <a:buNone/>
            </a:pPr>
            <a:r>
              <a:t/>
            </a:r>
            <a:endParaRPr sz="3555">
              <a:solidFill>
                <a:srgbClr val="000000"/>
              </a:solidFill>
              <a:latin typeface="Arial"/>
              <a:ea typeface="Arial"/>
              <a:cs typeface="Arial"/>
              <a:sym typeface="Arial"/>
            </a:endParaRPr>
          </a:p>
        </p:txBody>
      </p:sp>
      <p:pic>
        <p:nvPicPr>
          <p:cNvPr descr="Thymus 4.jpg" id="422" name="Shape 422"/>
          <p:cNvPicPr preferRelativeResize="0"/>
          <p:nvPr/>
        </p:nvPicPr>
        <p:blipFill rotWithShape="1">
          <a:blip r:embed="rId3">
            <a:alphaModFix/>
          </a:blip>
          <a:srcRect b="0" l="0" r="0" t="4725"/>
          <a:stretch/>
        </p:blipFill>
        <p:spPr>
          <a:xfrm>
            <a:off x="353100" y="2808525"/>
            <a:ext cx="9584450" cy="42345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Shape 427"/>
          <p:cNvSpPr txBox="1"/>
          <p:nvPr/>
        </p:nvSpPr>
        <p:spPr>
          <a:xfrm>
            <a:off x="108275" y="117700"/>
            <a:ext cx="9471000" cy="1219200"/>
          </a:xfrm>
          <a:prstGeom prst="rect">
            <a:avLst/>
          </a:prstGeom>
          <a:noFill/>
          <a:ln>
            <a:noFill/>
          </a:ln>
        </p:spPr>
        <p:txBody>
          <a:bodyPr anchorCtr="0" anchor="t" bIns="91425" lIns="91425" rIns="91425" wrap="square" tIns="91425">
            <a:noAutofit/>
          </a:bodyPr>
          <a:lstStyle/>
          <a:p>
            <a:pPr indent="0" lvl="0" marL="0">
              <a:spcBef>
                <a:spcPts val="0"/>
              </a:spcBef>
              <a:buNone/>
            </a:pPr>
            <a:r>
              <a:rPr lang="en-US" sz="3200"/>
              <a:t>Reproductive Glands – testes and ovaries – testosterone, progesterone, estrogen</a:t>
            </a:r>
          </a:p>
        </p:txBody>
      </p:sp>
      <p:sp>
        <p:nvSpPr>
          <p:cNvPr id="428" name="Shape 428"/>
          <p:cNvSpPr txBox="1"/>
          <p:nvPr/>
        </p:nvSpPr>
        <p:spPr>
          <a:xfrm>
            <a:off x="195950" y="1551875"/>
            <a:ext cx="9906000" cy="559800"/>
          </a:xfrm>
          <a:prstGeom prst="rect">
            <a:avLst/>
          </a:prstGeom>
          <a:noFill/>
          <a:ln>
            <a:noFill/>
          </a:ln>
        </p:spPr>
        <p:txBody>
          <a:bodyPr anchorCtr="0" anchor="t" bIns="91425" lIns="91425" rIns="91425" wrap="square" tIns="91425">
            <a:noAutofit/>
          </a:bodyPr>
          <a:lstStyle/>
          <a:p>
            <a:pPr indent="0" lvl="0" marL="0">
              <a:spcBef>
                <a:spcPts val="0"/>
              </a:spcBef>
              <a:buNone/>
            </a:pPr>
            <a:r>
              <a:rPr lang="en-US" sz="2600"/>
              <a:t>GONADOTROPINS  - include any hormone that affect the gonads</a:t>
            </a:r>
          </a:p>
        </p:txBody>
      </p:sp>
      <p:cxnSp>
        <p:nvCxnSpPr>
          <p:cNvPr id="429" name="Shape 429"/>
          <p:cNvCxnSpPr/>
          <p:nvPr/>
        </p:nvCxnSpPr>
        <p:spPr>
          <a:xfrm flipH="1" rot="10800000">
            <a:off x="3008150" y="1221575"/>
            <a:ext cx="144600" cy="330300"/>
          </a:xfrm>
          <a:prstGeom prst="straightConnector1">
            <a:avLst/>
          </a:prstGeom>
          <a:noFill/>
          <a:ln cap="flat" cmpd="sng" w="19050">
            <a:solidFill>
              <a:schemeClr val="dk2"/>
            </a:solidFill>
            <a:prstDash val="solid"/>
            <a:round/>
            <a:headEnd len="lg" w="lg" type="none"/>
            <a:tailEnd len="lg" w="lg" type="triangle"/>
          </a:ln>
        </p:spPr>
      </p:cxnSp>
      <p:pic>
        <p:nvPicPr>
          <p:cNvPr descr="male female.jpg" id="430" name="Shape 430"/>
          <p:cNvPicPr preferRelativeResize="0"/>
          <p:nvPr/>
        </p:nvPicPr>
        <p:blipFill rotWithShape="1">
          <a:blip r:embed="rId3">
            <a:alphaModFix/>
          </a:blip>
          <a:srcRect b="7757" l="0" r="0" t="0"/>
          <a:stretch/>
        </p:blipFill>
        <p:spPr>
          <a:xfrm>
            <a:off x="1001500" y="2437950"/>
            <a:ext cx="7902300" cy="47901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type="title"/>
          </p:nvPr>
        </p:nvSpPr>
        <p:spPr>
          <a:xfrm>
            <a:off x="304800" y="304800"/>
            <a:ext cx="9626600" cy="990600"/>
          </a:xfrm>
          <a:prstGeom prst="rect">
            <a:avLst/>
          </a:prstGeom>
        </p:spPr>
        <p:txBody>
          <a:bodyPr anchorCtr="0" anchor="t" bIns="38100" lIns="38100" rIns="38100" wrap="square" tIns="38100">
            <a:noAutofit/>
          </a:bodyPr>
          <a:lstStyle/>
          <a:p>
            <a:pPr indent="0" lvl="0" marL="0" rtl="0">
              <a:lnSpc>
                <a:spcPct val="100000"/>
              </a:lnSpc>
              <a:spcBef>
                <a:spcPts val="0"/>
              </a:spcBef>
              <a:buNone/>
            </a:pPr>
            <a:r>
              <a:rPr lang="en-US" sz="4266">
                <a:solidFill>
                  <a:srgbClr val="000000"/>
                </a:solidFill>
                <a:latin typeface="Arial"/>
                <a:ea typeface="Arial"/>
                <a:cs typeface="Arial"/>
                <a:sym typeface="Arial"/>
              </a:rPr>
              <a:t>Steroids</a:t>
            </a:r>
          </a:p>
        </p:txBody>
      </p:sp>
      <p:sp>
        <p:nvSpPr>
          <p:cNvPr id="436" name="Shape 436"/>
          <p:cNvSpPr txBox="1"/>
          <p:nvPr>
            <p:ph idx="1" type="body"/>
          </p:nvPr>
        </p:nvSpPr>
        <p:spPr>
          <a:xfrm>
            <a:off x="294150" y="1844700"/>
            <a:ext cx="4240950" cy="4827425"/>
          </a:xfrm>
          <a:prstGeom prst="rect">
            <a:avLst/>
          </a:prstGeom>
        </p:spPr>
        <p:txBody>
          <a:bodyPr anchorCtr="0" anchor="t" bIns="38100" lIns="38100" rIns="38100" wrap="square" tIns="38100">
            <a:noAutofit/>
          </a:bodyPr>
          <a:lstStyle/>
          <a:p>
            <a:pPr indent="0" lvl="0" marL="0" rtl="0">
              <a:lnSpc>
                <a:spcPct val="100000"/>
              </a:lnSpc>
              <a:spcBef>
                <a:spcPts val="0"/>
              </a:spcBef>
              <a:buNone/>
            </a:pPr>
            <a:r>
              <a:rPr b="1" lang="en-US" sz="2666">
                <a:solidFill>
                  <a:srgbClr val="000000"/>
                </a:solidFill>
                <a:latin typeface="Arial"/>
                <a:ea typeface="Arial"/>
                <a:cs typeface="Arial"/>
                <a:sym typeface="Arial"/>
              </a:rPr>
              <a:t>Anabolic steroids</a:t>
            </a:r>
            <a:r>
              <a:rPr lang="en-US" sz="2666">
                <a:solidFill>
                  <a:srgbClr val="000000"/>
                </a:solidFill>
                <a:latin typeface="Arial"/>
                <a:ea typeface="Arial"/>
                <a:cs typeface="Arial"/>
                <a:sym typeface="Arial"/>
              </a:rPr>
              <a:t> are artificially produced hormones that are the same as, or similar to, </a:t>
            </a:r>
            <a:r>
              <a:rPr b="1" lang="en-US" sz="2666">
                <a:solidFill>
                  <a:srgbClr val="000000"/>
                </a:solidFill>
                <a:latin typeface="Arial"/>
                <a:ea typeface="Arial"/>
                <a:cs typeface="Arial"/>
                <a:sym typeface="Arial"/>
              </a:rPr>
              <a:t>androgens</a:t>
            </a:r>
            <a:r>
              <a:rPr lang="en-US" sz="2666">
                <a:solidFill>
                  <a:srgbClr val="000000"/>
                </a:solidFill>
                <a:latin typeface="Arial"/>
                <a:ea typeface="Arial"/>
                <a:cs typeface="Arial"/>
                <a:sym typeface="Arial"/>
              </a:rPr>
              <a:t>, the male-type sex hormones in the body. There are more than 100 variations of anabolic steroids. The most powerful androgen is </a:t>
            </a:r>
            <a:r>
              <a:rPr b="1" lang="en-US" sz="2666">
                <a:solidFill>
                  <a:srgbClr val="000000"/>
                </a:solidFill>
                <a:latin typeface="Arial"/>
                <a:ea typeface="Arial"/>
                <a:cs typeface="Arial"/>
                <a:sym typeface="Arial"/>
              </a:rPr>
              <a:t>testosterone.</a:t>
            </a:r>
            <a:r>
              <a:rPr lang="en-US" sz="2666">
                <a:solidFill>
                  <a:srgbClr val="000000"/>
                </a:solidFill>
                <a:latin typeface="Arial"/>
                <a:ea typeface="Arial"/>
                <a:cs typeface="Arial"/>
                <a:sym typeface="Arial"/>
              </a:rPr>
              <a:t> </a:t>
            </a:r>
          </a:p>
        </p:txBody>
      </p:sp>
      <p:pic>
        <p:nvPicPr>
          <p:cNvPr id="437" name="Shape 437"/>
          <p:cNvPicPr preferRelativeResize="0"/>
          <p:nvPr/>
        </p:nvPicPr>
        <p:blipFill>
          <a:blip r:embed="rId3">
            <a:alphaModFix/>
          </a:blip>
          <a:stretch>
            <a:fillRect/>
          </a:stretch>
        </p:blipFill>
        <p:spPr>
          <a:xfrm>
            <a:off x="4673600" y="304800"/>
            <a:ext cx="51435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pic>
        <p:nvPicPr>
          <p:cNvPr id="442" name="Shape 442"/>
          <p:cNvPicPr preferRelativeResize="0"/>
          <p:nvPr/>
        </p:nvPicPr>
        <p:blipFill>
          <a:blip r:embed="rId3">
            <a:alphaModFix/>
          </a:blip>
          <a:stretch>
            <a:fillRect/>
          </a:stretch>
        </p:blipFill>
        <p:spPr>
          <a:xfrm>
            <a:off x="1820926" y="0"/>
            <a:ext cx="6109800" cy="7619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Shape 60"/>
          <p:cNvSpPr txBox="1"/>
          <p:nvPr>
            <p:ph type="title"/>
          </p:nvPr>
        </p:nvSpPr>
        <p:spPr>
          <a:xfrm>
            <a:off x="174650" y="139150"/>
            <a:ext cx="9626700" cy="771900"/>
          </a:xfrm>
          <a:prstGeom prst="rect">
            <a:avLst/>
          </a:prstGeom>
        </p:spPr>
        <p:txBody>
          <a:bodyPr anchorCtr="0" anchor="t" bIns="38100" lIns="38100" rIns="38100" wrap="square" tIns="38100">
            <a:noAutofit/>
          </a:bodyPr>
          <a:lstStyle/>
          <a:p>
            <a:pPr indent="0" lvl="0" marL="0" rtl="0">
              <a:lnSpc>
                <a:spcPct val="100000"/>
              </a:lnSpc>
              <a:spcBef>
                <a:spcPts val="0"/>
              </a:spcBef>
              <a:buNone/>
            </a:pPr>
            <a:r>
              <a:rPr lang="en-US" sz="4266">
                <a:solidFill>
                  <a:srgbClr val="000000"/>
                </a:solidFill>
                <a:latin typeface="Arial"/>
                <a:ea typeface="Arial"/>
                <a:cs typeface="Arial"/>
                <a:sym typeface="Arial"/>
              </a:rPr>
              <a:t>Control of Hormones</a:t>
            </a:r>
          </a:p>
        </p:txBody>
      </p:sp>
      <p:sp>
        <p:nvSpPr>
          <p:cNvPr id="61" name="Shape 61"/>
          <p:cNvSpPr txBox="1"/>
          <p:nvPr>
            <p:ph idx="1" type="body"/>
          </p:nvPr>
        </p:nvSpPr>
        <p:spPr>
          <a:xfrm>
            <a:off x="401600" y="1180150"/>
            <a:ext cx="9573000" cy="2866500"/>
          </a:xfrm>
          <a:prstGeom prst="rect">
            <a:avLst/>
          </a:prstGeom>
        </p:spPr>
        <p:txBody>
          <a:bodyPr anchorCtr="0" anchor="t" bIns="38100" lIns="38100" rIns="38100" wrap="square" tIns="38100">
            <a:noAutofit/>
          </a:bodyPr>
          <a:lstStyle/>
          <a:p>
            <a:pPr indent="0" lvl="0" marL="0" rtl="0">
              <a:lnSpc>
                <a:spcPct val="100000"/>
              </a:lnSpc>
              <a:spcBef>
                <a:spcPts val="0"/>
              </a:spcBef>
              <a:buNone/>
            </a:pPr>
            <a:r>
              <a:rPr lang="en-US" sz="3000">
                <a:solidFill>
                  <a:srgbClr val="000000"/>
                </a:solidFill>
                <a:latin typeface="Arial"/>
                <a:ea typeface="Arial"/>
                <a:cs typeface="Arial"/>
                <a:sym typeface="Arial"/>
              </a:rPr>
              <a:t>Negative feedback system</a:t>
            </a:r>
          </a:p>
          <a:p>
            <a:pPr indent="0" lvl="0" marL="0" rtl="0">
              <a:lnSpc>
                <a:spcPct val="100000"/>
              </a:lnSpc>
              <a:spcBef>
                <a:spcPts val="0"/>
              </a:spcBef>
              <a:buNone/>
            </a:pPr>
            <a:r>
              <a:t/>
            </a:r>
            <a:endParaRPr sz="3000">
              <a:solidFill>
                <a:srgbClr val="000000"/>
              </a:solidFill>
              <a:latin typeface="Arial"/>
              <a:ea typeface="Arial"/>
              <a:cs typeface="Arial"/>
              <a:sym typeface="Arial"/>
            </a:endParaRPr>
          </a:p>
          <a:p>
            <a:pPr indent="0" lvl="0" marL="0" rtl="0">
              <a:lnSpc>
                <a:spcPct val="100000"/>
              </a:lnSpc>
              <a:spcBef>
                <a:spcPts val="0"/>
              </a:spcBef>
              <a:buNone/>
            </a:pPr>
            <a:r>
              <a:rPr lang="en-US" sz="3000">
                <a:solidFill>
                  <a:srgbClr val="000000"/>
                </a:solidFill>
                <a:latin typeface="Arial"/>
                <a:ea typeface="Arial"/>
                <a:cs typeface="Arial"/>
                <a:sym typeface="Arial"/>
              </a:rPr>
              <a:t>When the levels </a:t>
            </a:r>
            <a:r>
              <a:rPr lang="en-US" sz="3000"/>
              <a:t>go above or below a SET POINT</a:t>
            </a:r>
            <a:r>
              <a:rPr lang="en-US" sz="3000">
                <a:solidFill>
                  <a:srgbClr val="000000"/>
                </a:solidFill>
                <a:latin typeface="Arial"/>
                <a:ea typeface="Arial"/>
                <a:cs typeface="Arial"/>
                <a:sym typeface="Arial"/>
              </a:rPr>
              <a:t>, </a:t>
            </a:r>
            <a:r>
              <a:rPr lang="en-US" sz="3000"/>
              <a:t>the endocrine system secretes hormones to lower or raise the level.</a:t>
            </a:r>
          </a:p>
          <a:p>
            <a:pPr indent="0" lvl="0" marL="0" rtl="0">
              <a:lnSpc>
                <a:spcPct val="100000"/>
              </a:lnSpc>
              <a:spcBef>
                <a:spcPts val="0"/>
              </a:spcBef>
              <a:buNone/>
            </a:pPr>
            <a:r>
              <a:t/>
            </a:r>
            <a:endParaRPr sz="3000"/>
          </a:p>
          <a:p>
            <a:pPr indent="0" lvl="0" marL="0" rtl="0">
              <a:lnSpc>
                <a:spcPct val="100000"/>
              </a:lnSpc>
              <a:spcBef>
                <a:spcPts val="0"/>
              </a:spcBef>
              <a:buNone/>
            </a:pPr>
            <a:r>
              <a:t/>
            </a:r>
            <a:endParaRPr sz="3000"/>
          </a:p>
        </p:txBody>
      </p:sp>
      <p:pic>
        <p:nvPicPr>
          <p:cNvPr id="62" name="Shape 62"/>
          <p:cNvPicPr preferRelativeResize="0"/>
          <p:nvPr/>
        </p:nvPicPr>
        <p:blipFill>
          <a:blip r:embed="rId3">
            <a:alphaModFix/>
          </a:blip>
          <a:stretch>
            <a:fillRect/>
          </a:stretch>
        </p:blipFill>
        <p:spPr>
          <a:xfrm>
            <a:off x="5642600" y="4141325"/>
            <a:ext cx="3152716" cy="3173876"/>
          </a:xfrm>
          <a:prstGeom prst="rect">
            <a:avLst/>
          </a:prstGeom>
          <a:noFill/>
          <a:ln>
            <a:noFill/>
          </a:ln>
        </p:spPr>
      </p:pic>
      <p:sp>
        <p:nvSpPr>
          <p:cNvPr id="63" name="Shape 63"/>
          <p:cNvSpPr txBox="1"/>
          <p:nvPr/>
        </p:nvSpPr>
        <p:spPr>
          <a:xfrm>
            <a:off x="1005750" y="4775763"/>
            <a:ext cx="4271400" cy="1905000"/>
          </a:xfrm>
          <a:prstGeom prst="rect">
            <a:avLst/>
          </a:prstGeom>
          <a:noFill/>
          <a:ln>
            <a:noFill/>
          </a:ln>
        </p:spPr>
        <p:txBody>
          <a:bodyPr anchorCtr="0" anchor="t" bIns="91425" lIns="91425" rIns="91425" wrap="square" tIns="91425">
            <a:noAutofit/>
          </a:bodyPr>
          <a:lstStyle/>
          <a:p>
            <a:pPr indent="0" lvl="0" marL="0">
              <a:spcBef>
                <a:spcPts val="0"/>
              </a:spcBef>
              <a:buNone/>
            </a:pPr>
            <a:r>
              <a:rPr lang="en-US" sz="3000"/>
              <a:t>Think of it like the thermostat of your house.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descr="Image result for parathyroid feedback" id="68" name="Shape 68"/>
          <p:cNvPicPr preferRelativeResize="0"/>
          <p:nvPr/>
        </p:nvPicPr>
        <p:blipFill>
          <a:blip r:embed="rId3">
            <a:alphaModFix/>
          </a:blip>
          <a:stretch>
            <a:fillRect/>
          </a:stretch>
        </p:blipFill>
        <p:spPr>
          <a:xfrm>
            <a:off x="1907375" y="1526325"/>
            <a:ext cx="6706526" cy="5781475"/>
          </a:xfrm>
          <a:prstGeom prst="rect">
            <a:avLst/>
          </a:prstGeom>
          <a:noFill/>
          <a:ln>
            <a:noFill/>
          </a:ln>
        </p:spPr>
      </p:pic>
      <p:sp>
        <p:nvSpPr>
          <p:cNvPr id="69" name="Shape 69"/>
          <p:cNvSpPr txBox="1"/>
          <p:nvPr/>
        </p:nvSpPr>
        <p:spPr>
          <a:xfrm>
            <a:off x="295775" y="173325"/>
            <a:ext cx="8898000" cy="1353000"/>
          </a:xfrm>
          <a:prstGeom prst="rect">
            <a:avLst/>
          </a:prstGeom>
          <a:noFill/>
          <a:ln>
            <a:noFill/>
          </a:ln>
        </p:spPr>
        <p:txBody>
          <a:bodyPr anchorCtr="0" anchor="t" bIns="91425" lIns="91425" rIns="91425" wrap="square" tIns="91425">
            <a:noAutofit/>
          </a:bodyPr>
          <a:lstStyle/>
          <a:p>
            <a:pPr indent="0" lvl="0" marL="0">
              <a:spcBef>
                <a:spcPts val="0"/>
              </a:spcBef>
              <a:buNone/>
            </a:pPr>
            <a:r>
              <a:rPr lang="en-US" sz="2400"/>
              <a:t>Example of Negative Feedback:  </a:t>
            </a:r>
            <a:br>
              <a:rPr lang="en-US" sz="2400"/>
            </a:br>
            <a:r>
              <a:rPr lang="en-US" sz="2400"/>
              <a:t>            </a:t>
            </a:r>
          </a:p>
          <a:p>
            <a:pPr indent="0" lvl="0" marL="0" rtl="0">
              <a:spcBef>
                <a:spcPts val="0"/>
              </a:spcBef>
              <a:buNone/>
            </a:pPr>
            <a:r>
              <a:rPr lang="en-US" sz="2400"/>
              <a:t>Calcium regulation by the thyroid parathyroid</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type="title"/>
          </p:nvPr>
        </p:nvSpPr>
        <p:spPr>
          <a:xfrm>
            <a:off x="178500" y="122375"/>
            <a:ext cx="9550500" cy="914400"/>
          </a:xfrm>
          <a:prstGeom prst="rect">
            <a:avLst/>
          </a:prstGeom>
        </p:spPr>
        <p:txBody>
          <a:bodyPr anchorCtr="0" anchor="t" bIns="91425" lIns="91425" rIns="91425" wrap="square" tIns="91425">
            <a:noAutofit/>
          </a:bodyPr>
          <a:lstStyle/>
          <a:p>
            <a:pPr indent="0" lvl="0" marL="0">
              <a:spcBef>
                <a:spcPts val="0"/>
              </a:spcBef>
              <a:buNone/>
            </a:pPr>
            <a:r>
              <a:rPr lang="en-US" sz="3500"/>
              <a:t>Example of Negative Feedback</a:t>
            </a:r>
          </a:p>
        </p:txBody>
      </p:sp>
      <p:pic>
        <p:nvPicPr>
          <p:cNvPr id="75" name="Shape 75"/>
          <p:cNvPicPr preferRelativeResize="0"/>
          <p:nvPr/>
        </p:nvPicPr>
        <p:blipFill>
          <a:blip r:embed="rId3">
            <a:alphaModFix/>
          </a:blip>
          <a:stretch>
            <a:fillRect/>
          </a:stretch>
        </p:blipFill>
        <p:spPr>
          <a:xfrm>
            <a:off x="1197776" y="1905200"/>
            <a:ext cx="7764451" cy="5349450"/>
          </a:xfrm>
          <a:prstGeom prst="rect">
            <a:avLst/>
          </a:prstGeom>
          <a:noFill/>
          <a:ln>
            <a:noFill/>
          </a:ln>
        </p:spPr>
      </p:pic>
      <p:sp>
        <p:nvSpPr>
          <p:cNvPr id="76" name="Shape 76"/>
          <p:cNvSpPr txBox="1"/>
          <p:nvPr/>
        </p:nvSpPr>
        <p:spPr>
          <a:xfrm>
            <a:off x="1183225" y="922925"/>
            <a:ext cx="7951200" cy="662700"/>
          </a:xfrm>
          <a:prstGeom prst="rect">
            <a:avLst/>
          </a:prstGeom>
          <a:noFill/>
          <a:ln>
            <a:noFill/>
          </a:ln>
        </p:spPr>
        <p:txBody>
          <a:bodyPr anchorCtr="0" anchor="t" bIns="91425" lIns="91425" rIns="91425" wrap="square" tIns="91425">
            <a:noAutofit/>
          </a:bodyPr>
          <a:lstStyle/>
          <a:p>
            <a:pPr indent="0" lvl="0" marL="0">
              <a:spcBef>
                <a:spcPts val="0"/>
              </a:spcBef>
              <a:buNone/>
            </a:pPr>
            <a:r>
              <a:rPr lang="en-US" sz="2200"/>
              <a:t>Glucose levels rise - insulin is produced to cause sugar to be taken up by the cells (and out of the blood)</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304750" y="178500"/>
            <a:ext cx="9550500" cy="914400"/>
          </a:xfrm>
          <a:prstGeom prst="rect">
            <a:avLst/>
          </a:prstGeom>
        </p:spPr>
        <p:txBody>
          <a:bodyPr anchorCtr="0" anchor="t" bIns="91425" lIns="91425" rIns="91425" wrap="square" tIns="91425">
            <a:noAutofit/>
          </a:bodyPr>
          <a:lstStyle/>
          <a:p>
            <a:pPr indent="0" lvl="0" marL="0">
              <a:spcBef>
                <a:spcPts val="0"/>
              </a:spcBef>
              <a:buNone/>
            </a:pPr>
            <a:r>
              <a:rPr lang="en-US"/>
              <a:t>Positive Feedback System</a:t>
            </a:r>
          </a:p>
        </p:txBody>
      </p:sp>
      <p:pic>
        <p:nvPicPr>
          <p:cNvPr descr="fc0491900dcb3f15237afc56e9319dfa" id="82" name="Shape 82"/>
          <p:cNvPicPr preferRelativeResize="0"/>
          <p:nvPr/>
        </p:nvPicPr>
        <p:blipFill>
          <a:blip r:embed="rId3">
            <a:alphaModFix/>
          </a:blip>
          <a:stretch>
            <a:fillRect/>
          </a:stretch>
        </p:blipFill>
        <p:spPr>
          <a:xfrm>
            <a:off x="1525200" y="1398351"/>
            <a:ext cx="7175350" cy="5858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